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4" r:id="rId8"/>
    <p:sldId id="263" r:id="rId9"/>
    <p:sldId id="265" r:id="rId10"/>
    <p:sldId id="267" r:id="rId11"/>
    <p:sldId id="266" r:id="rId12"/>
    <p:sldId id="268" r:id="rId13"/>
    <p:sldId id="270" r:id="rId14"/>
    <p:sldId id="271"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2" d="100"/>
          <a:sy n="82" d="100"/>
        </p:scale>
        <p:origin x="25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09413E-0B8C-391D-9031-3064BA463F5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9060742-1054-3771-C3F4-7A7D08B31C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699BDB2-00FF-B8A5-FFA9-AE2ABF4A8F4D}"/>
              </a:ext>
            </a:extLst>
          </p:cNvPr>
          <p:cNvSpPr>
            <a:spLocks noGrp="1"/>
          </p:cNvSpPr>
          <p:nvPr>
            <p:ph type="dt" sz="half" idx="10"/>
          </p:nvPr>
        </p:nvSpPr>
        <p:spPr/>
        <p:txBody>
          <a:bodyPr/>
          <a:lstStyle/>
          <a:p>
            <a:fld id="{A2305A3F-3A68-4335-81E6-A6C19F741DD4}" type="datetimeFigureOut">
              <a:rPr lang="fr-FR" smtClean="0"/>
              <a:t>07/11/2022</a:t>
            </a:fld>
            <a:endParaRPr lang="fr-FR"/>
          </a:p>
        </p:txBody>
      </p:sp>
      <p:sp>
        <p:nvSpPr>
          <p:cNvPr id="5" name="Espace réservé du pied de page 4">
            <a:extLst>
              <a:ext uri="{FF2B5EF4-FFF2-40B4-BE49-F238E27FC236}">
                <a16:creationId xmlns:a16="http://schemas.microsoft.com/office/drawing/2014/main" id="{F7DD5999-9537-9A90-29C6-B1C38DA43EA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F91ABF2-CEAC-5817-33F1-DCF17EAC5A96}"/>
              </a:ext>
            </a:extLst>
          </p:cNvPr>
          <p:cNvSpPr>
            <a:spLocks noGrp="1"/>
          </p:cNvSpPr>
          <p:nvPr>
            <p:ph type="sldNum" sz="quarter" idx="12"/>
          </p:nvPr>
        </p:nvSpPr>
        <p:spPr/>
        <p:txBody>
          <a:bodyPr/>
          <a:lstStyle/>
          <a:p>
            <a:fld id="{A5D95B65-6C4A-4FBD-806D-8DF6F073E2FD}" type="slidenum">
              <a:rPr lang="fr-FR" smtClean="0"/>
              <a:t>‹N°›</a:t>
            </a:fld>
            <a:endParaRPr lang="fr-FR"/>
          </a:p>
        </p:txBody>
      </p:sp>
    </p:spTree>
    <p:extLst>
      <p:ext uri="{BB962C8B-B14F-4D97-AF65-F5344CB8AC3E}">
        <p14:creationId xmlns:p14="http://schemas.microsoft.com/office/powerpoint/2010/main" val="4033364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965DD0-2904-7FC1-DF79-4A169F3B7D2E}"/>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FAB5A3E-88D6-20CB-11D0-9125BEACCF5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7153D22-6F6B-D211-8372-F816D0756022}"/>
              </a:ext>
            </a:extLst>
          </p:cNvPr>
          <p:cNvSpPr>
            <a:spLocks noGrp="1"/>
          </p:cNvSpPr>
          <p:nvPr>
            <p:ph type="dt" sz="half" idx="10"/>
          </p:nvPr>
        </p:nvSpPr>
        <p:spPr/>
        <p:txBody>
          <a:bodyPr/>
          <a:lstStyle/>
          <a:p>
            <a:fld id="{A2305A3F-3A68-4335-81E6-A6C19F741DD4}" type="datetimeFigureOut">
              <a:rPr lang="fr-FR" smtClean="0"/>
              <a:t>07/11/2022</a:t>
            </a:fld>
            <a:endParaRPr lang="fr-FR"/>
          </a:p>
        </p:txBody>
      </p:sp>
      <p:sp>
        <p:nvSpPr>
          <p:cNvPr id="5" name="Espace réservé du pied de page 4">
            <a:extLst>
              <a:ext uri="{FF2B5EF4-FFF2-40B4-BE49-F238E27FC236}">
                <a16:creationId xmlns:a16="http://schemas.microsoft.com/office/drawing/2014/main" id="{BAF437E7-6905-2F61-8056-D3DFBBF93B4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07E321E-7E7D-BB45-AC16-8E41E420C312}"/>
              </a:ext>
            </a:extLst>
          </p:cNvPr>
          <p:cNvSpPr>
            <a:spLocks noGrp="1"/>
          </p:cNvSpPr>
          <p:nvPr>
            <p:ph type="sldNum" sz="quarter" idx="12"/>
          </p:nvPr>
        </p:nvSpPr>
        <p:spPr/>
        <p:txBody>
          <a:bodyPr/>
          <a:lstStyle/>
          <a:p>
            <a:fld id="{A5D95B65-6C4A-4FBD-806D-8DF6F073E2FD}" type="slidenum">
              <a:rPr lang="fr-FR" smtClean="0"/>
              <a:t>‹N°›</a:t>
            </a:fld>
            <a:endParaRPr lang="fr-FR"/>
          </a:p>
        </p:txBody>
      </p:sp>
    </p:spTree>
    <p:extLst>
      <p:ext uri="{BB962C8B-B14F-4D97-AF65-F5344CB8AC3E}">
        <p14:creationId xmlns:p14="http://schemas.microsoft.com/office/powerpoint/2010/main" val="2696809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054F89C-D91F-7B08-6910-2F55C2FB76CC}"/>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2A951F9C-B240-68F7-C5CA-6EDA4A506BF4}"/>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1ECC44C-BD5A-DDDB-1E70-C18670F8C3E2}"/>
              </a:ext>
            </a:extLst>
          </p:cNvPr>
          <p:cNvSpPr>
            <a:spLocks noGrp="1"/>
          </p:cNvSpPr>
          <p:nvPr>
            <p:ph type="dt" sz="half" idx="10"/>
          </p:nvPr>
        </p:nvSpPr>
        <p:spPr/>
        <p:txBody>
          <a:bodyPr/>
          <a:lstStyle/>
          <a:p>
            <a:fld id="{A2305A3F-3A68-4335-81E6-A6C19F741DD4}" type="datetimeFigureOut">
              <a:rPr lang="fr-FR" smtClean="0"/>
              <a:t>07/11/2022</a:t>
            </a:fld>
            <a:endParaRPr lang="fr-FR"/>
          </a:p>
        </p:txBody>
      </p:sp>
      <p:sp>
        <p:nvSpPr>
          <p:cNvPr id="5" name="Espace réservé du pied de page 4">
            <a:extLst>
              <a:ext uri="{FF2B5EF4-FFF2-40B4-BE49-F238E27FC236}">
                <a16:creationId xmlns:a16="http://schemas.microsoft.com/office/drawing/2014/main" id="{E2912834-42BE-4299-609A-5A4B2F057AF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59D76BB-5A12-8A6D-C159-3BA1A10337EB}"/>
              </a:ext>
            </a:extLst>
          </p:cNvPr>
          <p:cNvSpPr>
            <a:spLocks noGrp="1"/>
          </p:cNvSpPr>
          <p:nvPr>
            <p:ph type="sldNum" sz="quarter" idx="12"/>
          </p:nvPr>
        </p:nvSpPr>
        <p:spPr/>
        <p:txBody>
          <a:bodyPr/>
          <a:lstStyle/>
          <a:p>
            <a:fld id="{A5D95B65-6C4A-4FBD-806D-8DF6F073E2FD}" type="slidenum">
              <a:rPr lang="fr-FR" smtClean="0"/>
              <a:t>‹N°›</a:t>
            </a:fld>
            <a:endParaRPr lang="fr-FR"/>
          </a:p>
        </p:txBody>
      </p:sp>
    </p:spTree>
    <p:extLst>
      <p:ext uri="{BB962C8B-B14F-4D97-AF65-F5344CB8AC3E}">
        <p14:creationId xmlns:p14="http://schemas.microsoft.com/office/powerpoint/2010/main" val="1645408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A22E52-F620-FF3B-B1CE-A8597761314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078E130-48D1-32EC-1205-3D9615971A7A}"/>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B9C10DC-F914-A12B-4C0F-3C2687F1EA9A}"/>
              </a:ext>
            </a:extLst>
          </p:cNvPr>
          <p:cNvSpPr>
            <a:spLocks noGrp="1"/>
          </p:cNvSpPr>
          <p:nvPr>
            <p:ph type="dt" sz="half" idx="10"/>
          </p:nvPr>
        </p:nvSpPr>
        <p:spPr/>
        <p:txBody>
          <a:bodyPr/>
          <a:lstStyle/>
          <a:p>
            <a:fld id="{A2305A3F-3A68-4335-81E6-A6C19F741DD4}" type="datetimeFigureOut">
              <a:rPr lang="fr-FR" smtClean="0"/>
              <a:t>07/11/2022</a:t>
            </a:fld>
            <a:endParaRPr lang="fr-FR"/>
          </a:p>
        </p:txBody>
      </p:sp>
      <p:sp>
        <p:nvSpPr>
          <p:cNvPr id="5" name="Espace réservé du pied de page 4">
            <a:extLst>
              <a:ext uri="{FF2B5EF4-FFF2-40B4-BE49-F238E27FC236}">
                <a16:creationId xmlns:a16="http://schemas.microsoft.com/office/drawing/2014/main" id="{D2C2984D-1E07-742B-6F61-380BF29BBF4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F8DF848-8D6B-8EA3-DB22-83CC00F5BE11}"/>
              </a:ext>
            </a:extLst>
          </p:cNvPr>
          <p:cNvSpPr>
            <a:spLocks noGrp="1"/>
          </p:cNvSpPr>
          <p:nvPr>
            <p:ph type="sldNum" sz="quarter" idx="12"/>
          </p:nvPr>
        </p:nvSpPr>
        <p:spPr/>
        <p:txBody>
          <a:bodyPr/>
          <a:lstStyle/>
          <a:p>
            <a:fld id="{A5D95B65-6C4A-4FBD-806D-8DF6F073E2FD}" type="slidenum">
              <a:rPr lang="fr-FR" smtClean="0"/>
              <a:t>‹N°›</a:t>
            </a:fld>
            <a:endParaRPr lang="fr-FR"/>
          </a:p>
        </p:txBody>
      </p:sp>
    </p:spTree>
    <p:extLst>
      <p:ext uri="{BB962C8B-B14F-4D97-AF65-F5344CB8AC3E}">
        <p14:creationId xmlns:p14="http://schemas.microsoft.com/office/powerpoint/2010/main" val="2827224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1E26C0-C080-55C0-4D2E-B35EFD71E9F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A0B737F-D45F-70FB-5511-8D3E0AFF90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9646EB6-0F26-E8F3-C515-FEEDF6C76B0B}"/>
              </a:ext>
            </a:extLst>
          </p:cNvPr>
          <p:cNvSpPr>
            <a:spLocks noGrp="1"/>
          </p:cNvSpPr>
          <p:nvPr>
            <p:ph type="dt" sz="half" idx="10"/>
          </p:nvPr>
        </p:nvSpPr>
        <p:spPr/>
        <p:txBody>
          <a:bodyPr/>
          <a:lstStyle/>
          <a:p>
            <a:fld id="{A2305A3F-3A68-4335-81E6-A6C19F741DD4}" type="datetimeFigureOut">
              <a:rPr lang="fr-FR" smtClean="0"/>
              <a:t>07/11/2022</a:t>
            </a:fld>
            <a:endParaRPr lang="fr-FR"/>
          </a:p>
        </p:txBody>
      </p:sp>
      <p:sp>
        <p:nvSpPr>
          <p:cNvPr id="5" name="Espace réservé du pied de page 4">
            <a:extLst>
              <a:ext uri="{FF2B5EF4-FFF2-40B4-BE49-F238E27FC236}">
                <a16:creationId xmlns:a16="http://schemas.microsoft.com/office/drawing/2014/main" id="{71FD13E1-FBB9-6A55-94FE-5BE2731B78F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C71D942-CD33-24B1-18DF-E44C47FEA029}"/>
              </a:ext>
            </a:extLst>
          </p:cNvPr>
          <p:cNvSpPr>
            <a:spLocks noGrp="1"/>
          </p:cNvSpPr>
          <p:nvPr>
            <p:ph type="sldNum" sz="quarter" idx="12"/>
          </p:nvPr>
        </p:nvSpPr>
        <p:spPr/>
        <p:txBody>
          <a:bodyPr/>
          <a:lstStyle/>
          <a:p>
            <a:fld id="{A5D95B65-6C4A-4FBD-806D-8DF6F073E2FD}" type="slidenum">
              <a:rPr lang="fr-FR" smtClean="0"/>
              <a:t>‹N°›</a:t>
            </a:fld>
            <a:endParaRPr lang="fr-FR"/>
          </a:p>
        </p:txBody>
      </p:sp>
    </p:spTree>
    <p:extLst>
      <p:ext uri="{BB962C8B-B14F-4D97-AF65-F5344CB8AC3E}">
        <p14:creationId xmlns:p14="http://schemas.microsoft.com/office/powerpoint/2010/main" val="1434729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C98EB1-FE8A-6CED-4CB8-C9D66DE1A84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023D699-2A26-2DF1-5930-F1F4223A8944}"/>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EE5DE20-0F2A-A9AE-2E17-7E497E6089FC}"/>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5FE400F3-25F6-B4D0-4EE5-F9888C6D351E}"/>
              </a:ext>
            </a:extLst>
          </p:cNvPr>
          <p:cNvSpPr>
            <a:spLocks noGrp="1"/>
          </p:cNvSpPr>
          <p:nvPr>
            <p:ph type="dt" sz="half" idx="10"/>
          </p:nvPr>
        </p:nvSpPr>
        <p:spPr/>
        <p:txBody>
          <a:bodyPr/>
          <a:lstStyle/>
          <a:p>
            <a:fld id="{A2305A3F-3A68-4335-81E6-A6C19F741DD4}" type="datetimeFigureOut">
              <a:rPr lang="fr-FR" smtClean="0"/>
              <a:t>07/11/2022</a:t>
            </a:fld>
            <a:endParaRPr lang="fr-FR"/>
          </a:p>
        </p:txBody>
      </p:sp>
      <p:sp>
        <p:nvSpPr>
          <p:cNvPr id="6" name="Espace réservé du pied de page 5">
            <a:extLst>
              <a:ext uri="{FF2B5EF4-FFF2-40B4-BE49-F238E27FC236}">
                <a16:creationId xmlns:a16="http://schemas.microsoft.com/office/drawing/2014/main" id="{B2DFAED4-692A-BF4F-85F6-D24A2D06E09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C2CE47B-AF90-680F-A519-0C1AC37F43C1}"/>
              </a:ext>
            </a:extLst>
          </p:cNvPr>
          <p:cNvSpPr>
            <a:spLocks noGrp="1"/>
          </p:cNvSpPr>
          <p:nvPr>
            <p:ph type="sldNum" sz="quarter" idx="12"/>
          </p:nvPr>
        </p:nvSpPr>
        <p:spPr/>
        <p:txBody>
          <a:bodyPr/>
          <a:lstStyle/>
          <a:p>
            <a:fld id="{A5D95B65-6C4A-4FBD-806D-8DF6F073E2FD}" type="slidenum">
              <a:rPr lang="fr-FR" smtClean="0"/>
              <a:t>‹N°›</a:t>
            </a:fld>
            <a:endParaRPr lang="fr-FR"/>
          </a:p>
        </p:txBody>
      </p:sp>
    </p:spTree>
    <p:extLst>
      <p:ext uri="{BB962C8B-B14F-4D97-AF65-F5344CB8AC3E}">
        <p14:creationId xmlns:p14="http://schemas.microsoft.com/office/powerpoint/2010/main" val="235105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AE9DB9-1813-4E9E-823F-A21CDD794DA7}"/>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1A5078B6-03C3-FDB2-6F26-C7D3A36CB3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67BEBC5-3083-C779-E3E5-1EA9119AD03B}"/>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DAFC8CDD-EE02-88F9-43E6-50B2204860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E7DAD2E-CE0C-4F9D-2F26-6BCE9EAFAF0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7A2753AB-A584-BC4F-CE5B-B4ABAAFF9156}"/>
              </a:ext>
            </a:extLst>
          </p:cNvPr>
          <p:cNvSpPr>
            <a:spLocks noGrp="1"/>
          </p:cNvSpPr>
          <p:nvPr>
            <p:ph type="dt" sz="half" idx="10"/>
          </p:nvPr>
        </p:nvSpPr>
        <p:spPr/>
        <p:txBody>
          <a:bodyPr/>
          <a:lstStyle/>
          <a:p>
            <a:fld id="{A2305A3F-3A68-4335-81E6-A6C19F741DD4}" type="datetimeFigureOut">
              <a:rPr lang="fr-FR" smtClean="0"/>
              <a:t>07/11/2022</a:t>
            </a:fld>
            <a:endParaRPr lang="fr-FR"/>
          </a:p>
        </p:txBody>
      </p:sp>
      <p:sp>
        <p:nvSpPr>
          <p:cNvPr id="8" name="Espace réservé du pied de page 7">
            <a:extLst>
              <a:ext uri="{FF2B5EF4-FFF2-40B4-BE49-F238E27FC236}">
                <a16:creationId xmlns:a16="http://schemas.microsoft.com/office/drawing/2014/main" id="{EDC2AE88-3EC1-D4BD-AD22-E2F673FC517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0E91C224-F6B4-B634-968E-79DF5B4A4EDF}"/>
              </a:ext>
            </a:extLst>
          </p:cNvPr>
          <p:cNvSpPr>
            <a:spLocks noGrp="1"/>
          </p:cNvSpPr>
          <p:nvPr>
            <p:ph type="sldNum" sz="quarter" idx="12"/>
          </p:nvPr>
        </p:nvSpPr>
        <p:spPr/>
        <p:txBody>
          <a:bodyPr/>
          <a:lstStyle/>
          <a:p>
            <a:fld id="{A5D95B65-6C4A-4FBD-806D-8DF6F073E2FD}" type="slidenum">
              <a:rPr lang="fr-FR" smtClean="0"/>
              <a:t>‹N°›</a:t>
            </a:fld>
            <a:endParaRPr lang="fr-FR"/>
          </a:p>
        </p:txBody>
      </p:sp>
    </p:spTree>
    <p:extLst>
      <p:ext uri="{BB962C8B-B14F-4D97-AF65-F5344CB8AC3E}">
        <p14:creationId xmlns:p14="http://schemas.microsoft.com/office/powerpoint/2010/main" val="1016510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9C9CB7-41BF-066B-49B6-BF94CFB7622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037F12D-EE4C-046E-8A3A-9BB21C259D26}"/>
              </a:ext>
            </a:extLst>
          </p:cNvPr>
          <p:cNvSpPr>
            <a:spLocks noGrp="1"/>
          </p:cNvSpPr>
          <p:nvPr>
            <p:ph type="dt" sz="half" idx="10"/>
          </p:nvPr>
        </p:nvSpPr>
        <p:spPr/>
        <p:txBody>
          <a:bodyPr/>
          <a:lstStyle/>
          <a:p>
            <a:fld id="{A2305A3F-3A68-4335-81E6-A6C19F741DD4}" type="datetimeFigureOut">
              <a:rPr lang="fr-FR" smtClean="0"/>
              <a:t>07/11/2022</a:t>
            </a:fld>
            <a:endParaRPr lang="fr-FR"/>
          </a:p>
        </p:txBody>
      </p:sp>
      <p:sp>
        <p:nvSpPr>
          <p:cNvPr id="4" name="Espace réservé du pied de page 3">
            <a:extLst>
              <a:ext uri="{FF2B5EF4-FFF2-40B4-BE49-F238E27FC236}">
                <a16:creationId xmlns:a16="http://schemas.microsoft.com/office/drawing/2014/main" id="{BADCE97C-363D-27C0-B82D-32B819DBD428}"/>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9C35744B-7090-1AF7-3534-42DDADA1AB07}"/>
              </a:ext>
            </a:extLst>
          </p:cNvPr>
          <p:cNvSpPr>
            <a:spLocks noGrp="1"/>
          </p:cNvSpPr>
          <p:nvPr>
            <p:ph type="sldNum" sz="quarter" idx="12"/>
          </p:nvPr>
        </p:nvSpPr>
        <p:spPr/>
        <p:txBody>
          <a:bodyPr/>
          <a:lstStyle/>
          <a:p>
            <a:fld id="{A5D95B65-6C4A-4FBD-806D-8DF6F073E2FD}" type="slidenum">
              <a:rPr lang="fr-FR" smtClean="0"/>
              <a:t>‹N°›</a:t>
            </a:fld>
            <a:endParaRPr lang="fr-FR"/>
          </a:p>
        </p:txBody>
      </p:sp>
    </p:spTree>
    <p:extLst>
      <p:ext uri="{BB962C8B-B14F-4D97-AF65-F5344CB8AC3E}">
        <p14:creationId xmlns:p14="http://schemas.microsoft.com/office/powerpoint/2010/main" val="3089019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70C2028-8FB0-C7AE-2D9E-815C4216B79D}"/>
              </a:ext>
            </a:extLst>
          </p:cNvPr>
          <p:cNvSpPr>
            <a:spLocks noGrp="1"/>
          </p:cNvSpPr>
          <p:nvPr>
            <p:ph type="dt" sz="half" idx="10"/>
          </p:nvPr>
        </p:nvSpPr>
        <p:spPr/>
        <p:txBody>
          <a:bodyPr/>
          <a:lstStyle/>
          <a:p>
            <a:fld id="{A2305A3F-3A68-4335-81E6-A6C19F741DD4}" type="datetimeFigureOut">
              <a:rPr lang="fr-FR" smtClean="0"/>
              <a:t>07/11/2022</a:t>
            </a:fld>
            <a:endParaRPr lang="fr-FR"/>
          </a:p>
        </p:txBody>
      </p:sp>
      <p:sp>
        <p:nvSpPr>
          <p:cNvPr id="3" name="Espace réservé du pied de page 2">
            <a:extLst>
              <a:ext uri="{FF2B5EF4-FFF2-40B4-BE49-F238E27FC236}">
                <a16:creationId xmlns:a16="http://schemas.microsoft.com/office/drawing/2014/main" id="{1CE9ED33-0619-894F-4516-508CF0066973}"/>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9E5110EC-21B9-5696-9D79-DE9D34732A05}"/>
              </a:ext>
            </a:extLst>
          </p:cNvPr>
          <p:cNvSpPr>
            <a:spLocks noGrp="1"/>
          </p:cNvSpPr>
          <p:nvPr>
            <p:ph type="sldNum" sz="quarter" idx="12"/>
          </p:nvPr>
        </p:nvSpPr>
        <p:spPr/>
        <p:txBody>
          <a:bodyPr/>
          <a:lstStyle/>
          <a:p>
            <a:fld id="{A5D95B65-6C4A-4FBD-806D-8DF6F073E2FD}" type="slidenum">
              <a:rPr lang="fr-FR" smtClean="0"/>
              <a:t>‹N°›</a:t>
            </a:fld>
            <a:endParaRPr lang="fr-FR"/>
          </a:p>
        </p:txBody>
      </p:sp>
    </p:spTree>
    <p:extLst>
      <p:ext uri="{BB962C8B-B14F-4D97-AF65-F5344CB8AC3E}">
        <p14:creationId xmlns:p14="http://schemas.microsoft.com/office/powerpoint/2010/main" val="1666171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23CF53-8929-BEE1-A72D-AF4D8507182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892F8745-A0D9-EA40-E5A6-9DF09FA3AC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83BEDAE2-1520-FFED-2A25-09455A91F3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4E277C8-4EAB-891F-6FB6-5DB16295B234}"/>
              </a:ext>
            </a:extLst>
          </p:cNvPr>
          <p:cNvSpPr>
            <a:spLocks noGrp="1"/>
          </p:cNvSpPr>
          <p:nvPr>
            <p:ph type="dt" sz="half" idx="10"/>
          </p:nvPr>
        </p:nvSpPr>
        <p:spPr/>
        <p:txBody>
          <a:bodyPr/>
          <a:lstStyle/>
          <a:p>
            <a:fld id="{A2305A3F-3A68-4335-81E6-A6C19F741DD4}" type="datetimeFigureOut">
              <a:rPr lang="fr-FR" smtClean="0"/>
              <a:t>07/11/2022</a:t>
            </a:fld>
            <a:endParaRPr lang="fr-FR"/>
          </a:p>
        </p:txBody>
      </p:sp>
      <p:sp>
        <p:nvSpPr>
          <p:cNvPr id="6" name="Espace réservé du pied de page 5">
            <a:extLst>
              <a:ext uri="{FF2B5EF4-FFF2-40B4-BE49-F238E27FC236}">
                <a16:creationId xmlns:a16="http://schemas.microsoft.com/office/drawing/2014/main" id="{6259E94E-9F36-979D-C65A-DD3476F36E6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B1EBE06-05E6-2463-DE16-EF8FB16E32E1}"/>
              </a:ext>
            </a:extLst>
          </p:cNvPr>
          <p:cNvSpPr>
            <a:spLocks noGrp="1"/>
          </p:cNvSpPr>
          <p:nvPr>
            <p:ph type="sldNum" sz="quarter" idx="12"/>
          </p:nvPr>
        </p:nvSpPr>
        <p:spPr/>
        <p:txBody>
          <a:bodyPr/>
          <a:lstStyle/>
          <a:p>
            <a:fld id="{A5D95B65-6C4A-4FBD-806D-8DF6F073E2FD}" type="slidenum">
              <a:rPr lang="fr-FR" smtClean="0"/>
              <a:t>‹N°›</a:t>
            </a:fld>
            <a:endParaRPr lang="fr-FR"/>
          </a:p>
        </p:txBody>
      </p:sp>
    </p:spTree>
    <p:extLst>
      <p:ext uri="{BB962C8B-B14F-4D97-AF65-F5344CB8AC3E}">
        <p14:creationId xmlns:p14="http://schemas.microsoft.com/office/powerpoint/2010/main" val="2554957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F63E18-DB7E-F109-29E6-999E36844CE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5089B06E-3C26-DED0-14B2-96408EFEFE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186C428-3F33-B6B2-564E-62F12234D2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D12CF66-6300-C641-2BAA-18FB52E050C4}"/>
              </a:ext>
            </a:extLst>
          </p:cNvPr>
          <p:cNvSpPr>
            <a:spLocks noGrp="1"/>
          </p:cNvSpPr>
          <p:nvPr>
            <p:ph type="dt" sz="half" idx="10"/>
          </p:nvPr>
        </p:nvSpPr>
        <p:spPr/>
        <p:txBody>
          <a:bodyPr/>
          <a:lstStyle/>
          <a:p>
            <a:fld id="{A2305A3F-3A68-4335-81E6-A6C19F741DD4}" type="datetimeFigureOut">
              <a:rPr lang="fr-FR" smtClean="0"/>
              <a:t>07/11/2022</a:t>
            </a:fld>
            <a:endParaRPr lang="fr-FR"/>
          </a:p>
        </p:txBody>
      </p:sp>
      <p:sp>
        <p:nvSpPr>
          <p:cNvPr id="6" name="Espace réservé du pied de page 5">
            <a:extLst>
              <a:ext uri="{FF2B5EF4-FFF2-40B4-BE49-F238E27FC236}">
                <a16:creationId xmlns:a16="http://schemas.microsoft.com/office/drawing/2014/main" id="{1172ED96-29EA-C056-3D91-68EAA41475A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CC7CCD4-9CF0-EAFE-6D88-73247996477A}"/>
              </a:ext>
            </a:extLst>
          </p:cNvPr>
          <p:cNvSpPr>
            <a:spLocks noGrp="1"/>
          </p:cNvSpPr>
          <p:nvPr>
            <p:ph type="sldNum" sz="quarter" idx="12"/>
          </p:nvPr>
        </p:nvSpPr>
        <p:spPr/>
        <p:txBody>
          <a:bodyPr/>
          <a:lstStyle/>
          <a:p>
            <a:fld id="{A5D95B65-6C4A-4FBD-806D-8DF6F073E2FD}" type="slidenum">
              <a:rPr lang="fr-FR" smtClean="0"/>
              <a:t>‹N°›</a:t>
            </a:fld>
            <a:endParaRPr lang="fr-FR"/>
          </a:p>
        </p:txBody>
      </p:sp>
    </p:spTree>
    <p:extLst>
      <p:ext uri="{BB962C8B-B14F-4D97-AF65-F5344CB8AC3E}">
        <p14:creationId xmlns:p14="http://schemas.microsoft.com/office/powerpoint/2010/main" val="1205072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AF287032-9E18-969B-8A4B-A9BEFEE749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A445CF77-3C93-F36C-373D-B5FECB3EF2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5285371-D4E0-5255-9FFE-C5703E3E67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05A3F-3A68-4335-81E6-A6C19F741DD4}" type="datetimeFigureOut">
              <a:rPr lang="fr-FR" smtClean="0"/>
              <a:t>07/11/2022</a:t>
            </a:fld>
            <a:endParaRPr lang="fr-FR"/>
          </a:p>
        </p:txBody>
      </p:sp>
      <p:sp>
        <p:nvSpPr>
          <p:cNvPr id="5" name="Espace réservé du pied de page 4">
            <a:extLst>
              <a:ext uri="{FF2B5EF4-FFF2-40B4-BE49-F238E27FC236}">
                <a16:creationId xmlns:a16="http://schemas.microsoft.com/office/drawing/2014/main" id="{12C80067-6911-060F-AAF5-ED9D4A92CE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AB23B8E1-B798-BC6B-67F6-311A378CD4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D95B65-6C4A-4FBD-806D-8DF6F073E2FD}" type="slidenum">
              <a:rPr lang="fr-FR" smtClean="0"/>
              <a:t>‹N°›</a:t>
            </a:fld>
            <a:endParaRPr lang="fr-FR"/>
          </a:p>
        </p:txBody>
      </p:sp>
    </p:spTree>
    <p:extLst>
      <p:ext uri="{BB962C8B-B14F-4D97-AF65-F5344CB8AC3E}">
        <p14:creationId xmlns:p14="http://schemas.microsoft.com/office/powerpoint/2010/main" val="3550207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nne-marie.vonthron@parisnanterre.fr"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3B7F0E0B-E518-4D1B-A74E-787E52720A4E}"/>
              </a:ext>
            </a:extLst>
          </p:cNvPr>
          <p:cNvPicPr/>
          <p:nvPr/>
        </p:nvPicPr>
        <p:blipFill rotWithShape="1">
          <a:blip r:embed="rId2"/>
          <a:srcRect l="9091" t="12803" r="1" b="26603"/>
          <a:stretch/>
        </p:blipFill>
        <p:spPr>
          <a:xfrm>
            <a:off x="1" y="-3492"/>
            <a:ext cx="5704113" cy="4615996"/>
          </a:xfrm>
          <a:prstGeom prst="rect">
            <a:avLst/>
          </a:prstGeom>
        </p:spPr>
      </p:pic>
      <p:sp>
        <p:nvSpPr>
          <p:cNvPr id="2" name="Titre 1">
            <a:extLst>
              <a:ext uri="{FF2B5EF4-FFF2-40B4-BE49-F238E27FC236}">
                <a16:creationId xmlns:a16="http://schemas.microsoft.com/office/drawing/2014/main" id="{D89D6134-CBEF-42DC-AB5B-468687B4E106}"/>
              </a:ext>
            </a:extLst>
          </p:cNvPr>
          <p:cNvSpPr>
            <a:spLocks noGrp="1"/>
          </p:cNvSpPr>
          <p:nvPr>
            <p:ph type="ctrTitle"/>
          </p:nvPr>
        </p:nvSpPr>
        <p:spPr>
          <a:xfrm>
            <a:off x="5185369" y="0"/>
            <a:ext cx="7159900" cy="7641771"/>
          </a:xfrm>
        </p:spPr>
        <p:txBody>
          <a:bodyPr anchor="b">
            <a:normAutofit fontScale="90000"/>
          </a:bodyPr>
          <a:lstStyle/>
          <a:p>
            <a:br>
              <a:rPr lang="fr-FR" sz="2800" b="1" i="1" dirty="0"/>
            </a:br>
            <a:br>
              <a:rPr lang="fr-FR" sz="2800" b="1" i="1" dirty="0"/>
            </a:br>
            <a:br>
              <a:rPr lang="fr-FR" sz="2800" b="1" i="1" dirty="0"/>
            </a:br>
            <a:r>
              <a:rPr lang="fr-FR" sz="2800" b="1" dirty="0"/>
              <a:t>Présentation </a:t>
            </a:r>
            <a:br>
              <a:rPr lang="fr-FR" sz="2800" b="1" dirty="0"/>
            </a:br>
            <a:r>
              <a:rPr lang="fr-FR" sz="2800" b="1" dirty="0"/>
              <a:t>de la Campagne de Qualification MCF </a:t>
            </a:r>
            <a:br>
              <a:rPr lang="fr-FR" sz="2800" b="1" dirty="0"/>
            </a:br>
            <a:r>
              <a:rPr lang="fr-FR" sz="2800" b="1" dirty="0"/>
              <a:t>en CNU 16</a:t>
            </a:r>
            <a:r>
              <a:rPr lang="fr-FR" sz="2800" b="1" baseline="30000" dirty="0"/>
              <a:t>e</a:t>
            </a:r>
            <a:r>
              <a:rPr lang="fr-FR" sz="2800" b="1" dirty="0"/>
              <a:t> Section</a:t>
            </a:r>
            <a:br>
              <a:rPr lang="fr-FR" sz="2800" b="1" i="1" dirty="0"/>
            </a:br>
            <a:r>
              <a:rPr lang="fr-FR" sz="2800" b="1" i="1" dirty="0"/>
              <a:t>Psychologie et Ergonomie</a:t>
            </a:r>
            <a:br>
              <a:rPr lang="fr-FR" sz="2800" b="1" i="1" dirty="0"/>
            </a:br>
            <a:br>
              <a:rPr lang="fr-FR" sz="2800" b="1" i="1" dirty="0"/>
            </a:br>
            <a:r>
              <a:rPr lang="fr-FR" sz="2800" b="1" i="1" dirty="0"/>
              <a:t>( Groupe 4, Sciences Humaines)</a:t>
            </a:r>
            <a:br>
              <a:rPr lang="fr-FR" sz="2800" b="1" i="1" dirty="0"/>
            </a:br>
            <a:br>
              <a:rPr lang="fr-FR" sz="2800" b="1" i="1" dirty="0"/>
            </a:br>
            <a:br>
              <a:rPr lang="fr-FR" sz="2800" b="1" i="1" dirty="0"/>
            </a:br>
            <a:br>
              <a:rPr lang="fr-FR" sz="2800" b="1" i="1" dirty="0"/>
            </a:br>
            <a:br>
              <a:rPr lang="fr-FR" sz="2800" b="1" i="1" dirty="0"/>
            </a:br>
            <a:br>
              <a:rPr lang="fr-FR" sz="2800" b="1" i="1" dirty="0"/>
            </a:br>
            <a:br>
              <a:rPr lang="fr-FR" sz="2800" b="1" i="1" dirty="0"/>
            </a:br>
            <a:br>
              <a:rPr lang="fr-FR" sz="3100" b="1" i="1" dirty="0"/>
            </a:br>
            <a:br>
              <a:rPr lang="fr-FR" sz="2400" dirty="0"/>
            </a:br>
            <a:br>
              <a:rPr lang="fr-FR" sz="1900" dirty="0"/>
            </a:br>
            <a:r>
              <a:rPr lang="fr-FR" sz="1800" dirty="0"/>
              <a:t>e-contact :</a:t>
            </a:r>
            <a:br>
              <a:rPr lang="fr-FR" sz="1800" dirty="0"/>
            </a:br>
            <a:r>
              <a:rPr lang="fr-FR" sz="1800" dirty="0">
                <a:hlinkClick r:id="rId3"/>
              </a:rPr>
              <a:t>anne-marie.vonthron@parisnanterre.fr</a:t>
            </a:r>
            <a:br>
              <a:rPr lang="fr-FR" sz="1900" dirty="0"/>
            </a:br>
            <a:br>
              <a:rPr lang="fr-FR" sz="1900" dirty="0"/>
            </a:br>
            <a:br>
              <a:rPr lang="fr-FR" sz="1900" dirty="0"/>
            </a:br>
            <a:br>
              <a:rPr lang="fr-FR" sz="1900" dirty="0"/>
            </a:br>
            <a:br>
              <a:rPr lang="fr-FR" sz="1900" dirty="0"/>
            </a:br>
            <a:r>
              <a:rPr lang="fr-FR" sz="1900" dirty="0"/>
              <a:t> </a:t>
            </a:r>
          </a:p>
        </p:txBody>
      </p:sp>
      <p:pic>
        <p:nvPicPr>
          <p:cNvPr id="8" name="Image 7" descr="logo-paris-nanterre-couleur-rvb">
            <a:extLst>
              <a:ext uri="{FF2B5EF4-FFF2-40B4-BE49-F238E27FC236}">
                <a16:creationId xmlns:a16="http://schemas.microsoft.com/office/drawing/2014/main" id="{4C0BEE32-F243-4B97-8AEF-5FB448B20A9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47093" y="5843813"/>
            <a:ext cx="2899078" cy="610993"/>
          </a:xfrm>
          <a:prstGeom prst="rect">
            <a:avLst/>
          </a:prstGeom>
          <a:noFill/>
          <a:ln>
            <a:noFill/>
          </a:ln>
        </p:spPr>
      </p:pic>
      <p:sp>
        <p:nvSpPr>
          <p:cNvPr id="10" name="ZoneTexte 9">
            <a:extLst>
              <a:ext uri="{FF2B5EF4-FFF2-40B4-BE49-F238E27FC236}">
                <a16:creationId xmlns:a16="http://schemas.microsoft.com/office/drawing/2014/main" id="{283FF250-5F38-4E91-A0C4-CB62712ABD26}"/>
              </a:ext>
            </a:extLst>
          </p:cNvPr>
          <p:cNvSpPr txBox="1"/>
          <p:nvPr/>
        </p:nvSpPr>
        <p:spPr>
          <a:xfrm>
            <a:off x="217318" y="4565208"/>
            <a:ext cx="5269478" cy="1015663"/>
          </a:xfrm>
          <a:prstGeom prst="rect">
            <a:avLst/>
          </a:prstGeom>
          <a:noFill/>
        </p:spPr>
        <p:txBody>
          <a:bodyPr wrap="square">
            <a:spAutoFit/>
          </a:bodyPr>
          <a:lstStyle/>
          <a:p>
            <a:br>
              <a:rPr lang="fr-FR" sz="1800" dirty="0"/>
            </a:br>
            <a:r>
              <a:rPr lang="fr-FR" sz="2400" b="1" dirty="0"/>
              <a:t>Anne-Marie VONTHRON</a:t>
            </a:r>
          </a:p>
          <a:p>
            <a:r>
              <a:rPr lang="fr-FR" b="1" dirty="0"/>
              <a:t>Pr. en Psychologie du Travail et des Organisations </a:t>
            </a:r>
          </a:p>
        </p:txBody>
      </p:sp>
    </p:spTree>
    <p:extLst>
      <p:ext uri="{BB962C8B-B14F-4D97-AF65-F5344CB8AC3E}">
        <p14:creationId xmlns:p14="http://schemas.microsoft.com/office/powerpoint/2010/main" val="3830405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C96AB371-9ABC-F534-DEE7-C9D180F0012F}"/>
              </a:ext>
            </a:extLst>
          </p:cNvPr>
          <p:cNvSpPr>
            <a:spLocks noGrp="1"/>
          </p:cNvSpPr>
          <p:nvPr>
            <p:ph type="subTitle" idx="1"/>
          </p:nvPr>
        </p:nvSpPr>
        <p:spPr>
          <a:xfrm>
            <a:off x="1981200" y="457200"/>
            <a:ext cx="9823938" cy="5943599"/>
          </a:xfrm>
        </p:spPr>
        <p:txBody>
          <a:bodyPr>
            <a:normAutofit lnSpcReduction="10000"/>
          </a:bodyPr>
          <a:lstStyle/>
          <a:p>
            <a:pPr>
              <a:lnSpc>
                <a:spcPct val="107000"/>
              </a:lnSpc>
              <a:spcAft>
                <a:spcPts val="900"/>
              </a:spcAft>
            </a:pPr>
            <a:r>
              <a:rPr lang="fr-FR" sz="2800" b="1" dirty="0">
                <a:solidFill>
                  <a:srgbClr val="000000"/>
                </a:solidFill>
                <a:ea typeface="Calibri" panose="020F0502020204030204" pitchFamily="34" charset="0"/>
                <a:cs typeface="Times New Roman" panose="02020603050405020304" pitchFamily="18" charset="0"/>
              </a:rPr>
              <a:t>Expérience d’enseignement de la psychologie ou ergonomie : </a:t>
            </a:r>
          </a:p>
          <a:p>
            <a:pPr>
              <a:lnSpc>
                <a:spcPct val="107000"/>
              </a:lnSpc>
              <a:spcAft>
                <a:spcPts val="900"/>
              </a:spcAft>
            </a:pPr>
            <a:r>
              <a:rPr lang="fr-FR" sz="2800" b="1" dirty="0">
                <a:solidFill>
                  <a:srgbClr val="000000"/>
                </a:solidFill>
                <a:ea typeface="Calibri" panose="020F0502020204030204" pitchFamily="34" charset="0"/>
                <a:cs typeface="Times New Roman" panose="02020603050405020304" pitchFamily="18" charset="0"/>
              </a:rPr>
              <a:t>exigences attendues (2/2)</a:t>
            </a:r>
            <a:endParaRPr lang="fr-FR" sz="2800" dirty="0">
              <a:effectLst/>
              <a:ea typeface="Calibri" panose="020F0502020204030204" pitchFamily="34" charset="0"/>
              <a:cs typeface="Times New Roman" panose="02020603050405020304" pitchFamily="18" charset="0"/>
            </a:endParaRPr>
          </a:p>
          <a:p>
            <a:pPr algn="just"/>
            <a:r>
              <a:rPr lang="fr-FR" dirty="0">
                <a:solidFill>
                  <a:srgbClr val="000000"/>
                </a:solidFill>
                <a:effectLst/>
                <a:ea typeface="Times New Roman" panose="02020603050405020304" pitchFamily="18" charset="0"/>
                <a:cs typeface="Times New Roman" panose="02020603050405020304" pitchFamily="18" charset="0"/>
              </a:rPr>
              <a:t>L‘expérience d‘enseignement doit faire apparaître la </a:t>
            </a:r>
            <a:r>
              <a:rPr lang="fr-FR" b="1" dirty="0">
                <a:solidFill>
                  <a:srgbClr val="000000"/>
                </a:solidFill>
                <a:effectLst/>
                <a:highlight>
                  <a:srgbClr val="FFFF00"/>
                </a:highlight>
                <a:ea typeface="Times New Roman" panose="02020603050405020304" pitchFamily="18" charset="0"/>
                <a:cs typeface="Times New Roman" panose="02020603050405020304" pitchFamily="18" charset="0"/>
              </a:rPr>
              <a:t>capacité du candidat à enseigner la psychologie ou l‘ergonomie au-delà de sa propre thématique de recherche</a:t>
            </a:r>
            <a:r>
              <a:rPr lang="fr-FR" dirty="0">
                <a:solidFill>
                  <a:srgbClr val="000000"/>
                </a:solidFill>
                <a:effectLst/>
                <a:highlight>
                  <a:srgbClr val="FFFF00"/>
                </a:highlight>
                <a:ea typeface="Times New Roman" panose="02020603050405020304" pitchFamily="18" charset="0"/>
                <a:cs typeface="Times New Roman" panose="02020603050405020304" pitchFamily="18" charset="0"/>
              </a:rPr>
              <a:t>. </a:t>
            </a:r>
          </a:p>
          <a:p>
            <a:pPr algn="just"/>
            <a:r>
              <a:rPr lang="fr-FR" b="1" dirty="0">
                <a:solidFill>
                  <a:srgbClr val="000000"/>
                </a:solidFill>
                <a:effectLst/>
                <a:ea typeface="Times New Roman" panose="02020603050405020304" pitchFamily="18" charset="0"/>
                <a:cs typeface="Times New Roman" panose="02020603050405020304" pitchFamily="18" charset="0"/>
              </a:rPr>
              <a:t>Cette expérience de l‘enseignement ne peut consister uniquement en des interventions ponctuelles de quelques heures, ni en des séances de tutorat, de reprise de stage ou encore d‘encadrement individuel d‘étudiants</a:t>
            </a:r>
            <a:r>
              <a:rPr lang="fr-FR" dirty="0">
                <a:solidFill>
                  <a:srgbClr val="000000"/>
                </a:solidFill>
                <a:effectLst/>
                <a:ea typeface="Times New Roman" panose="02020603050405020304" pitchFamily="18" charset="0"/>
                <a:cs typeface="Times New Roman" panose="02020603050405020304" pitchFamily="18" charset="0"/>
              </a:rPr>
              <a:t>.</a:t>
            </a:r>
            <a:endParaRPr lang="fr-FR" dirty="0">
              <a:effectLst/>
              <a:ea typeface="Calibri" panose="020F0502020204030204" pitchFamily="34" charset="0"/>
              <a:cs typeface="Times New Roman" panose="02020603050405020304" pitchFamily="18" charset="0"/>
            </a:endParaRPr>
          </a:p>
          <a:p>
            <a:pPr algn="just"/>
            <a:endParaRPr lang="fr-FR" dirty="0">
              <a:solidFill>
                <a:srgbClr val="000000"/>
              </a:solidFill>
              <a:effectLst/>
              <a:ea typeface="Times New Roman" panose="02020603050405020304" pitchFamily="18" charset="0"/>
              <a:cs typeface="Times New Roman" panose="02020603050405020304" pitchFamily="18" charset="0"/>
            </a:endParaRPr>
          </a:p>
          <a:p>
            <a:pPr algn="just"/>
            <a:endParaRPr lang="fr-FR" dirty="0">
              <a:solidFill>
                <a:srgbClr val="000000"/>
              </a:solidFill>
              <a:ea typeface="Times New Roman" panose="02020603050405020304" pitchFamily="18" charset="0"/>
              <a:cs typeface="Times New Roman" panose="02020603050405020304" pitchFamily="18" charset="0"/>
            </a:endParaRPr>
          </a:p>
          <a:p>
            <a:pPr algn="just"/>
            <a:r>
              <a:rPr lang="fr-FR" dirty="0">
                <a:solidFill>
                  <a:srgbClr val="000000"/>
                </a:solidFill>
                <a:effectLst/>
                <a:ea typeface="Times New Roman" panose="02020603050405020304" pitchFamily="18" charset="0"/>
                <a:cs typeface="Times New Roman" panose="02020603050405020304" pitchFamily="18" charset="0"/>
              </a:rPr>
              <a:t>Les candidats devront préciser leur statut d‘enseignant, les différentes institutions dans lesquelles ils sont intervenus. </a:t>
            </a:r>
          </a:p>
          <a:p>
            <a:pPr algn="just"/>
            <a:r>
              <a:rPr lang="fr-FR" dirty="0">
                <a:solidFill>
                  <a:srgbClr val="000000"/>
                </a:solidFill>
                <a:effectLst/>
                <a:ea typeface="Times New Roman" panose="02020603050405020304" pitchFamily="18" charset="0"/>
                <a:cs typeface="Times New Roman" panose="02020603050405020304" pitchFamily="18" charset="0"/>
              </a:rPr>
              <a:t>Un descriptif des enseignements (contenu, plan de cours, bibliographie de base, nombre d‘heures, année dans le cursus (L1 à M1), type d‘enseignement: cm, td, </a:t>
            </a:r>
            <a:r>
              <a:rPr lang="fr-FR" dirty="0" err="1">
                <a:solidFill>
                  <a:srgbClr val="000000"/>
                </a:solidFill>
                <a:effectLst/>
                <a:ea typeface="Times New Roman" panose="02020603050405020304" pitchFamily="18" charset="0"/>
                <a:cs typeface="Times New Roman" panose="02020603050405020304" pitchFamily="18" charset="0"/>
              </a:rPr>
              <a:t>tp</a:t>
            </a:r>
            <a:r>
              <a:rPr lang="fr-FR" dirty="0">
                <a:solidFill>
                  <a:srgbClr val="000000"/>
                </a:solidFill>
                <a:effectLst/>
                <a:ea typeface="Times New Roman" panose="02020603050405020304" pitchFamily="18" charset="0"/>
                <a:cs typeface="Times New Roman" panose="02020603050405020304" pitchFamily="18" charset="0"/>
              </a:rPr>
              <a:t>, présentiel/à distance) devra être fourni. </a:t>
            </a:r>
            <a:endParaRPr lang="fr-FR" dirty="0">
              <a:highlight>
                <a:srgbClr val="FFFF00"/>
              </a:highlight>
            </a:endParaRPr>
          </a:p>
          <a:p>
            <a:pPr algn="just"/>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fr-FR"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fr-FR" sz="1800" dirty="0">
              <a:solidFill>
                <a:srgbClr val="000000"/>
              </a:solidFill>
              <a:effectLst/>
              <a:ea typeface="Times New Roman" panose="02020603050405020304" pitchFamily="18" charset="0"/>
              <a:cs typeface="Times New Roman" panose="02020603050405020304" pitchFamily="18" charset="0"/>
            </a:endParaRPr>
          </a:p>
          <a:p>
            <a:endParaRPr lang="fr-FR" dirty="0"/>
          </a:p>
        </p:txBody>
      </p:sp>
      <p:sp>
        <p:nvSpPr>
          <p:cNvPr id="2" name="Flèche : droite 1">
            <a:extLst>
              <a:ext uri="{FF2B5EF4-FFF2-40B4-BE49-F238E27FC236}">
                <a16:creationId xmlns:a16="http://schemas.microsoft.com/office/drawing/2014/main" id="{405F65DC-68D9-1626-6A72-6D9175F36C4A}"/>
              </a:ext>
            </a:extLst>
          </p:cNvPr>
          <p:cNvSpPr/>
          <p:nvPr/>
        </p:nvSpPr>
        <p:spPr>
          <a:xfrm>
            <a:off x="304799" y="2410213"/>
            <a:ext cx="139504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0000"/>
              </a:solidFill>
              <a:highlight>
                <a:srgbClr val="FFFF00"/>
              </a:highlight>
            </a:endParaRPr>
          </a:p>
        </p:txBody>
      </p:sp>
    </p:spTree>
    <p:extLst>
      <p:ext uri="{BB962C8B-B14F-4D97-AF65-F5344CB8AC3E}">
        <p14:creationId xmlns:p14="http://schemas.microsoft.com/office/powerpoint/2010/main" val="3010784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C96AB371-9ABC-F534-DEE7-C9D180F0012F}"/>
              </a:ext>
            </a:extLst>
          </p:cNvPr>
          <p:cNvSpPr>
            <a:spLocks noGrp="1"/>
          </p:cNvSpPr>
          <p:nvPr>
            <p:ph type="subTitle" idx="1"/>
          </p:nvPr>
        </p:nvSpPr>
        <p:spPr>
          <a:xfrm>
            <a:off x="1523999" y="457200"/>
            <a:ext cx="9999785" cy="5943599"/>
          </a:xfrm>
        </p:spPr>
        <p:txBody>
          <a:bodyPr>
            <a:normAutofit/>
          </a:bodyPr>
          <a:lstStyle/>
          <a:p>
            <a:pPr>
              <a:lnSpc>
                <a:spcPct val="107000"/>
              </a:lnSpc>
              <a:spcAft>
                <a:spcPts val="900"/>
              </a:spcAft>
            </a:pPr>
            <a:r>
              <a:rPr lang="fr-FR" sz="2800" b="1" dirty="0">
                <a:solidFill>
                  <a:srgbClr val="000000"/>
                </a:solidFill>
                <a:ea typeface="Calibri" panose="020F0502020204030204" pitchFamily="34" charset="0"/>
                <a:cs typeface="Times New Roman" panose="02020603050405020304" pitchFamily="18" charset="0"/>
              </a:rPr>
              <a:t>Participation à des responsabilités collectives</a:t>
            </a:r>
            <a:r>
              <a:rPr lang="fr-FR" sz="2800" b="1" dirty="0">
                <a:solidFill>
                  <a:srgbClr val="000000"/>
                </a:solidFill>
                <a:effectLst/>
                <a:ea typeface="Calibri" panose="020F0502020204030204" pitchFamily="34" charset="0"/>
                <a:cs typeface="Times New Roman" panose="02020603050405020304" pitchFamily="18" charset="0"/>
              </a:rPr>
              <a:t> :</a:t>
            </a:r>
          </a:p>
          <a:p>
            <a:pPr algn="just">
              <a:lnSpc>
                <a:spcPct val="107000"/>
              </a:lnSpc>
              <a:spcAft>
                <a:spcPts val="900"/>
              </a:spcAft>
            </a:pPr>
            <a:r>
              <a:rPr lang="fr-FR" dirty="0">
                <a:solidFill>
                  <a:srgbClr val="000000"/>
                </a:solidFill>
                <a:effectLst/>
                <a:highlight>
                  <a:srgbClr val="FFFF00"/>
                </a:highlight>
                <a:ea typeface="Times New Roman" panose="02020603050405020304" pitchFamily="18" charset="0"/>
                <a:cs typeface="Times New Roman" panose="02020603050405020304" pitchFamily="18" charset="0"/>
              </a:rPr>
              <a:t>Elle ne constitue pas un critère indispensable à la qualification aux fonctions de maître de conférences,</a:t>
            </a:r>
            <a:r>
              <a:rPr lang="fr-FR" dirty="0">
                <a:highlight>
                  <a:srgbClr val="FFFF00"/>
                </a:highlight>
                <a:ea typeface="Calibri" panose="020F0502020204030204" pitchFamily="34" charset="0"/>
                <a:cs typeface="Times New Roman" panose="02020603050405020304" pitchFamily="18" charset="0"/>
              </a:rPr>
              <a:t> </a:t>
            </a:r>
          </a:p>
          <a:p>
            <a:pPr algn="just">
              <a:lnSpc>
                <a:spcPct val="107000"/>
              </a:lnSpc>
              <a:spcAft>
                <a:spcPts val="900"/>
              </a:spcAft>
            </a:pPr>
            <a:r>
              <a:rPr lang="fr-FR" dirty="0">
                <a:solidFill>
                  <a:srgbClr val="000000"/>
                </a:solidFill>
                <a:ea typeface="Times New Roman" panose="02020603050405020304" pitchFamily="18" charset="0"/>
                <a:cs typeface="Times New Roman" panose="02020603050405020304" pitchFamily="18" charset="0"/>
              </a:rPr>
              <a:t>m</a:t>
            </a:r>
            <a:r>
              <a:rPr lang="fr-FR" dirty="0">
                <a:solidFill>
                  <a:srgbClr val="000000"/>
                </a:solidFill>
                <a:effectLst/>
                <a:ea typeface="Times New Roman" panose="02020603050405020304" pitchFamily="18" charset="0"/>
                <a:cs typeface="Times New Roman" panose="02020603050405020304" pitchFamily="18" charset="0"/>
              </a:rPr>
              <a:t>ais c’est un élément d‘appréciation positive du dossier qui est utile à mentionner. </a:t>
            </a:r>
          </a:p>
          <a:p>
            <a:pPr algn="just"/>
            <a:endParaRPr lang="fr-FR" dirty="0">
              <a:solidFill>
                <a:srgbClr val="000000"/>
              </a:solidFill>
              <a:effectLst/>
              <a:ea typeface="Times New Roman" panose="02020603050405020304" pitchFamily="18" charset="0"/>
              <a:cs typeface="Times New Roman" panose="02020603050405020304" pitchFamily="18" charset="0"/>
            </a:endParaRPr>
          </a:p>
          <a:p>
            <a:pPr algn="just"/>
            <a:r>
              <a:rPr lang="fr-FR" dirty="0">
                <a:solidFill>
                  <a:srgbClr val="000000"/>
                </a:solidFill>
                <a:effectLst/>
                <a:ea typeface="Times New Roman" panose="02020603050405020304" pitchFamily="18" charset="0"/>
                <a:cs typeface="Times New Roman" panose="02020603050405020304" pitchFamily="18" charset="0"/>
              </a:rPr>
              <a:t>Cette participation peut concerner par exemple : </a:t>
            </a:r>
          </a:p>
          <a:p>
            <a:pPr algn="just"/>
            <a:r>
              <a:rPr lang="fr-FR" dirty="0">
                <a:solidFill>
                  <a:srgbClr val="000000"/>
                </a:solidFill>
                <a:ea typeface="Times New Roman" panose="02020603050405020304" pitchFamily="18" charset="0"/>
                <a:cs typeface="Times New Roman" panose="02020603050405020304" pitchFamily="18" charset="0"/>
              </a:rPr>
              <a:t>- c</a:t>
            </a:r>
            <a:r>
              <a:rPr lang="fr-FR" dirty="0">
                <a:solidFill>
                  <a:srgbClr val="000000"/>
                </a:solidFill>
                <a:effectLst/>
                <a:ea typeface="Times New Roman" panose="02020603050405020304" pitchFamily="18" charset="0"/>
                <a:cs typeface="Times New Roman" panose="02020603050405020304" pitchFamily="18" charset="0"/>
              </a:rPr>
              <a:t>ontribution à l’association de doctorants, </a:t>
            </a:r>
          </a:p>
          <a:p>
            <a:pPr algn="just"/>
            <a:r>
              <a:rPr lang="fr-FR" dirty="0">
                <a:solidFill>
                  <a:srgbClr val="000000"/>
                </a:solidFill>
                <a:effectLst/>
                <a:ea typeface="Times New Roman" panose="02020603050405020304" pitchFamily="18" charset="0"/>
                <a:cs typeface="Times New Roman" panose="02020603050405020304" pitchFamily="18" charset="0"/>
              </a:rPr>
              <a:t>- participation à l‘organisation de manifestations scientifiques, </a:t>
            </a:r>
          </a:p>
          <a:p>
            <a:pPr algn="just"/>
            <a:r>
              <a:rPr lang="fr-FR" dirty="0">
                <a:solidFill>
                  <a:srgbClr val="000000"/>
                </a:solidFill>
                <a:effectLst/>
                <a:ea typeface="Times New Roman" panose="02020603050405020304" pitchFamily="18" charset="0"/>
                <a:cs typeface="Times New Roman" panose="02020603050405020304" pitchFamily="18" charset="0"/>
              </a:rPr>
              <a:t>- assistance méthodologique et/ou technique aux étudiants des premiers cycles, </a:t>
            </a:r>
          </a:p>
          <a:p>
            <a:pPr algn="just"/>
            <a:r>
              <a:rPr lang="fr-FR" dirty="0">
                <a:solidFill>
                  <a:srgbClr val="000000"/>
                </a:solidFill>
                <a:effectLst/>
                <a:ea typeface="Times New Roman" panose="02020603050405020304" pitchFamily="18" charset="0"/>
                <a:cs typeface="Times New Roman" panose="02020603050405020304" pitchFamily="18" charset="0"/>
              </a:rPr>
              <a:t>- participation à des activités de gestion au sens large… </a:t>
            </a:r>
          </a:p>
          <a:p>
            <a:pPr algn="just"/>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fr-FR"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fr-FR" sz="1800" dirty="0">
              <a:solidFill>
                <a:srgbClr val="000000"/>
              </a:solidFill>
              <a:effectLst/>
              <a:ea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698648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C96AB371-9ABC-F534-DEE7-C9D180F0012F}"/>
              </a:ext>
            </a:extLst>
          </p:cNvPr>
          <p:cNvSpPr>
            <a:spLocks noGrp="1"/>
          </p:cNvSpPr>
          <p:nvPr>
            <p:ph type="subTitle" idx="1"/>
          </p:nvPr>
        </p:nvSpPr>
        <p:spPr>
          <a:xfrm>
            <a:off x="457201" y="457200"/>
            <a:ext cx="11066584" cy="5943599"/>
          </a:xfrm>
        </p:spPr>
        <p:txBody>
          <a:bodyPr>
            <a:normAutofit/>
          </a:bodyPr>
          <a:lstStyle/>
          <a:p>
            <a:pPr>
              <a:lnSpc>
                <a:spcPct val="107000"/>
              </a:lnSpc>
              <a:spcAft>
                <a:spcPts val="900"/>
              </a:spcAft>
            </a:pPr>
            <a:r>
              <a:rPr lang="fr-FR" sz="2800" b="1" dirty="0">
                <a:solidFill>
                  <a:srgbClr val="000000"/>
                </a:solidFill>
                <a:effectLst/>
                <a:ea typeface="Calibri" panose="020F0502020204030204" pitchFamily="34" charset="0"/>
                <a:cs typeface="Times New Roman" panose="02020603050405020304" pitchFamily="18" charset="0"/>
              </a:rPr>
              <a:t>Durée de validité de la Qualification :</a:t>
            </a:r>
          </a:p>
          <a:p>
            <a:pPr algn="just"/>
            <a:endParaRPr lang="fr-FR" sz="1800" dirty="0">
              <a:solidFill>
                <a:srgbClr val="000000"/>
              </a:solidFill>
              <a:effectLst/>
              <a:ea typeface="Times New Roman" panose="02020603050405020304" pitchFamily="18" charset="0"/>
              <a:cs typeface="Times New Roman" panose="02020603050405020304" pitchFamily="18" charset="0"/>
            </a:endParaRPr>
          </a:p>
          <a:p>
            <a:pPr algn="just"/>
            <a:r>
              <a:rPr lang="fr-FR" sz="2800" b="1" dirty="0">
                <a:solidFill>
                  <a:srgbClr val="000000"/>
                </a:solidFill>
                <a:effectLst/>
                <a:ea typeface="Times New Roman" panose="02020603050405020304" pitchFamily="18" charset="0"/>
                <a:cs typeface="Times New Roman" panose="02020603050405020304" pitchFamily="18" charset="0"/>
              </a:rPr>
              <a:t>La durée de validité de la qualification est de 4 années. </a:t>
            </a:r>
          </a:p>
          <a:p>
            <a:pPr algn="just"/>
            <a:endParaRPr lang="fr-FR" sz="2800" b="1" dirty="0">
              <a:effectLst/>
              <a:ea typeface="Calibri" panose="020F0502020204030204" pitchFamily="34" charset="0"/>
              <a:cs typeface="Times New Roman" panose="02020603050405020304" pitchFamily="18" charset="0"/>
            </a:endParaRPr>
          </a:p>
          <a:p>
            <a:pPr algn="just"/>
            <a:r>
              <a:rPr lang="fr-FR" dirty="0">
                <a:latin typeface="Calibri" panose="020F0502020204030204" pitchFamily="34" charset="0"/>
                <a:ea typeface="Calibri" panose="020F0502020204030204" pitchFamily="34" charset="0"/>
                <a:cs typeface="Times New Roman" panose="02020603050405020304" pitchFamily="18" charset="0"/>
              </a:rPr>
              <a:t>Il est possible de faire à l’issue de la validité de la qualification </a:t>
            </a:r>
          </a:p>
          <a:p>
            <a:pPr algn="just"/>
            <a:r>
              <a:rPr lang="fr-FR" dirty="0">
                <a:latin typeface="Calibri" panose="020F0502020204030204" pitchFamily="34" charset="0"/>
                <a:ea typeface="Calibri" panose="020F0502020204030204" pitchFamily="34" charset="0"/>
                <a:cs typeface="Times New Roman" panose="02020603050405020304" pitchFamily="18" charset="0"/>
              </a:rPr>
              <a:t>une demande en vue de requalification (à nouveau pour 4 années). </a:t>
            </a:r>
          </a:p>
          <a:p>
            <a:pPr algn="just"/>
            <a:endParaRPr lang="fr-FR" dirty="0">
              <a:latin typeface="Calibri" panose="020F0502020204030204" pitchFamily="34" charset="0"/>
              <a:ea typeface="Calibri" panose="020F0502020204030204" pitchFamily="34" charset="0"/>
              <a:cs typeface="Times New Roman" panose="02020603050405020304" pitchFamily="18" charset="0"/>
            </a:endParaRPr>
          </a:p>
          <a:p>
            <a:pPr algn="just"/>
            <a:r>
              <a:rPr lang="fr-FR" dirty="0">
                <a:latin typeface="Calibri" panose="020F0502020204030204" pitchFamily="34" charset="0"/>
                <a:ea typeface="Calibri" panose="020F0502020204030204" pitchFamily="34" charset="0"/>
                <a:cs typeface="Times New Roman" panose="02020603050405020304" pitchFamily="18" charset="0"/>
              </a:rPr>
              <a:t>Le dossier de candidature à la requalification nécessitera d’atteindre des exigences supplémentaires en matière de publications et d’enseignement.</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fr-F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fr-FR"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fr-FR" sz="1800" dirty="0">
              <a:solidFill>
                <a:srgbClr val="000000"/>
              </a:solidFill>
              <a:effectLst/>
              <a:ea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492822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E807FDF4-DF88-D5E5-8E4F-728601FC2E4F}"/>
              </a:ext>
            </a:extLst>
          </p:cNvPr>
          <p:cNvSpPr>
            <a:spLocks noGrp="1"/>
          </p:cNvSpPr>
          <p:nvPr>
            <p:ph type="title"/>
          </p:nvPr>
        </p:nvSpPr>
        <p:spPr>
          <a:xfrm>
            <a:off x="841248" y="334644"/>
            <a:ext cx="10509504" cy="1076914"/>
          </a:xfrm>
        </p:spPr>
        <p:txBody>
          <a:bodyPr anchor="ctr">
            <a:normAutofit/>
          </a:bodyPr>
          <a:lstStyle/>
          <a:p>
            <a:r>
              <a:rPr lang="fr-FR" sz="3400" b="1" dirty="0">
                <a:latin typeface="+mn-lt"/>
              </a:rPr>
              <a:t>Les pièces à fournir pour le dossier de candidature (1/2) </a:t>
            </a:r>
            <a:br>
              <a:rPr lang="fr-FR" sz="3400" b="1" dirty="0">
                <a:latin typeface="+mn-lt"/>
              </a:rPr>
            </a:br>
            <a:r>
              <a:rPr lang="fr-FR" sz="3400" b="1" dirty="0">
                <a:latin typeface="+mn-lt"/>
              </a:rPr>
              <a:t>des pièces obligatoires :</a:t>
            </a:r>
          </a:p>
        </p:txBody>
      </p:sp>
      <p:sp>
        <p:nvSpPr>
          <p:cNvPr id="11" name="Rectangle 10">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Espace réservé du contenu 3">
            <a:extLst>
              <a:ext uri="{FF2B5EF4-FFF2-40B4-BE49-F238E27FC236}">
                <a16:creationId xmlns:a16="http://schemas.microsoft.com/office/drawing/2014/main" id="{39F5F27E-953E-C097-7C6C-9CF44B9DAA15}"/>
              </a:ext>
            </a:extLst>
          </p:cNvPr>
          <p:cNvGraphicFramePr>
            <a:graphicFrameLocks noGrp="1"/>
          </p:cNvGraphicFramePr>
          <p:nvPr>
            <p:ph idx="1"/>
            <p:extLst>
              <p:ext uri="{D42A27DB-BD31-4B8C-83A1-F6EECF244321}">
                <p14:modId xmlns:p14="http://schemas.microsoft.com/office/powerpoint/2010/main" val="1406908723"/>
              </p:ext>
            </p:extLst>
          </p:nvPr>
        </p:nvGraphicFramePr>
        <p:xfrm>
          <a:off x="838200" y="1632718"/>
          <a:ext cx="10506457" cy="4890636"/>
        </p:xfrm>
        <a:graphic>
          <a:graphicData uri="http://schemas.openxmlformats.org/drawingml/2006/table">
            <a:tbl>
              <a:tblPr firstRow="1" firstCol="1" lastRow="1" lastCol="1" bandRow="1" bandCol="1">
                <a:tableStyleId>{5C22544A-7EE6-4342-B048-85BDC9FD1C3A}</a:tableStyleId>
              </a:tblPr>
              <a:tblGrid>
                <a:gridCol w="4928001">
                  <a:extLst>
                    <a:ext uri="{9D8B030D-6E8A-4147-A177-3AD203B41FA5}">
                      <a16:colId xmlns:a16="http://schemas.microsoft.com/office/drawing/2014/main" val="2085720486"/>
                    </a:ext>
                  </a:extLst>
                </a:gridCol>
                <a:gridCol w="5578456">
                  <a:extLst>
                    <a:ext uri="{9D8B030D-6E8A-4147-A177-3AD203B41FA5}">
                      <a16:colId xmlns:a16="http://schemas.microsoft.com/office/drawing/2014/main" val="3204033440"/>
                    </a:ext>
                  </a:extLst>
                </a:gridCol>
              </a:tblGrid>
              <a:tr h="400523">
                <a:tc gridSpan="2">
                  <a:txBody>
                    <a:bodyPr/>
                    <a:lstStyle/>
                    <a:p>
                      <a:pPr fontAlgn="base" hangingPunct="0">
                        <a:lnSpc>
                          <a:spcPct val="150000"/>
                        </a:lnSpc>
                        <a:spcBef>
                          <a:spcPts val="300"/>
                        </a:spcBef>
                      </a:pPr>
                      <a:r>
                        <a:rPr lang="fr-FR" sz="1400">
                          <a:effectLst/>
                        </a:rPr>
                        <a:t>Pièces obligatoires (cf. arrêté ministériel) - </a:t>
                      </a:r>
                      <a:r>
                        <a:rPr lang="fr-FR" sz="1500" u="sng">
                          <a:effectLst/>
                        </a:rPr>
                        <a:t>L’absence de l’une ou l’autre de ces pièces entraîne l’irrecevabilité du dossier.</a:t>
                      </a:r>
                      <a:endParaRPr lang="fr-FR" sz="1800">
                        <a:solidFill>
                          <a:srgbClr val="000000"/>
                        </a:solidFill>
                        <a:effectLst/>
                        <a:latin typeface="Times New Roman" panose="02020603050405020304" pitchFamily="18" charset="0"/>
                        <a:ea typeface="Times New Roman" panose="02020603050405020304" pitchFamily="18" charset="0"/>
                      </a:endParaRPr>
                    </a:p>
                  </a:txBody>
                  <a:tcPr marL="92738" marR="92738" marT="0" marB="0" anchor="ctr"/>
                </a:tc>
                <a:tc hMerge="1">
                  <a:txBody>
                    <a:bodyPr/>
                    <a:lstStyle/>
                    <a:p>
                      <a:endParaRPr lang="fr-FR"/>
                    </a:p>
                  </a:txBody>
                  <a:tcPr/>
                </a:tc>
                <a:extLst>
                  <a:ext uri="{0D108BD9-81ED-4DB2-BD59-A6C34878D82A}">
                    <a16:rowId xmlns:a16="http://schemas.microsoft.com/office/drawing/2014/main" val="3278093287"/>
                  </a:ext>
                </a:extLst>
              </a:tr>
              <a:tr h="1477759">
                <a:tc>
                  <a:txBody>
                    <a:bodyPr/>
                    <a:lstStyle/>
                    <a:p>
                      <a:pPr algn="just" fontAlgn="base" hangingPunct="0"/>
                      <a:r>
                        <a:rPr lang="fr-FR" sz="1400">
                          <a:effectLst/>
                        </a:rPr>
                        <a:t>Pièce justificative permettant d’établir la possession de la thèse</a:t>
                      </a:r>
                      <a:endParaRPr lang="fr-FR" sz="1800">
                        <a:solidFill>
                          <a:srgbClr val="000000"/>
                        </a:solidFill>
                        <a:effectLst/>
                        <a:latin typeface="Times New Roman" panose="02020603050405020304" pitchFamily="18" charset="0"/>
                        <a:ea typeface="Times New Roman" panose="02020603050405020304" pitchFamily="18" charset="0"/>
                      </a:endParaRPr>
                    </a:p>
                  </a:txBody>
                  <a:tcPr marL="92738" marR="92738" marT="0" marB="0"/>
                </a:tc>
                <a:tc>
                  <a:txBody>
                    <a:bodyPr/>
                    <a:lstStyle/>
                    <a:p>
                      <a:pPr algn="just" fontAlgn="base" hangingPunct="0"/>
                      <a:r>
                        <a:rPr lang="fr-FR" sz="1400" u="sng" dirty="0">
                          <a:effectLst/>
                        </a:rPr>
                        <a:t>Attention</a:t>
                      </a:r>
                      <a:r>
                        <a:rPr lang="fr-FR" sz="1400" dirty="0">
                          <a:effectLst/>
                        </a:rPr>
                        <a:t> ! Le procès verbal de soutenance ne constitue pas une pièce justificative permettant d’établir l’obtention de la thèse. Il appartient donc aux candidats de fournir tout justificatif officiel attestant la réussite au diplôme. L'arrêté ministériel prévoit que tout justificatif en langue étrangère devra être traduit et accompagné d’une attestation sur l'honneur. </a:t>
                      </a:r>
                      <a:endParaRPr lang="fr-FR" sz="1800" dirty="0">
                        <a:solidFill>
                          <a:srgbClr val="000000"/>
                        </a:solidFill>
                        <a:effectLst/>
                        <a:latin typeface="Times New Roman" panose="02020603050405020304" pitchFamily="18" charset="0"/>
                        <a:ea typeface="Times New Roman" panose="02020603050405020304" pitchFamily="18" charset="0"/>
                      </a:endParaRPr>
                    </a:p>
                  </a:txBody>
                  <a:tcPr marL="92738" marR="92738" marT="0" marB="0"/>
                </a:tc>
                <a:extLst>
                  <a:ext uri="{0D108BD9-81ED-4DB2-BD59-A6C34878D82A}">
                    <a16:rowId xmlns:a16="http://schemas.microsoft.com/office/drawing/2014/main" val="1656749020"/>
                  </a:ext>
                </a:extLst>
              </a:tr>
              <a:tr h="1240938">
                <a:tc>
                  <a:txBody>
                    <a:bodyPr/>
                    <a:lstStyle/>
                    <a:p>
                      <a:pPr algn="just" fontAlgn="base" hangingPunct="0"/>
                      <a:r>
                        <a:rPr lang="fr-FR" sz="1400">
                          <a:effectLst/>
                        </a:rPr>
                        <a:t>Curriculum vitae </a:t>
                      </a:r>
                      <a:endParaRPr lang="fr-FR" sz="1800">
                        <a:solidFill>
                          <a:srgbClr val="000000"/>
                        </a:solidFill>
                        <a:effectLst/>
                        <a:latin typeface="Times New Roman" panose="02020603050405020304" pitchFamily="18" charset="0"/>
                        <a:ea typeface="Times New Roman" panose="02020603050405020304" pitchFamily="18" charset="0"/>
                      </a:endParaRPr>
                    </a:p>
                  </a:txBody>
                  <a:tcPr marL="92738" marR="92738" marT="0" marB="0"/>
                </a:tc>
                <a:tc>
                  <a:txBody>
                    <a:bodyPr/>
                    <a:lstStyle/>
                    <a:p>
                      <a:pPr algn="just" fontAlgn="base" hangingPunct="0"/>
                      <a:r>
                        <a:rPr lang="fr-FR" sz="1400">
                          <a:effectLst/>
                        </a:rPr>
                        <a:t>Le CV doit être rédigé en langue française. Il devra comporter le cursus, le parcours professionnel et la liste des publications. Le candidat devra présenter les publications dans le format APA tout en respectant la nomenclature proposée par l’HCERES (ACL, ACLN, etc.) </a:t>
                      </a:r>
                      <a:endParaRPr lang="fr-FR" sz="1800">
                        <a:effectLst/>
                      </a:endParaRPr>
                    </a:p>
                    <a:p>
                      <a:pPr algn="just" fontAlgn="base" hangingPunct="0"/>
                      <a:r>
                        <a:rPr lang="fr-FR" sz="1400">
                          <a:effectLst/>
                          <a:highlight>
                            <a:srgbClr val="FFFF00"/>
                          </a:highlight>
                        </a:rPr>
                        <a:t> </a:t>
                      </a:r>
                      <a:endParaRPr lang="fr-FR" sz="1800">
                        <a:solidFill>
                          <a:srgbClr val="000000"/>
                        </a:solidFill>
                        <a:effectLst/>
                        <a:latin typeface="Times New Roman" panose="02020603050405020304" pitchFamily="18" charset="0"/>
                        <a:ea typeface="Times New Roman" panose="02020603050405020304" pitchFamily="18" charset="0"/>
                      </a:endParaRPr>
                    </a:p>
                  </a:txBody>
                  <a:tcPr marL="92738" marR="92738" marT="0" marB="0"/>
                </a:tc>
                <a:extLst>
                  <a:ext uri="{0D108BD9-81ED-4DB2-BD59-A6C34878D82A}">
                    <a16:rowId xmlns:a16="http://schemas.microsoft.com/office/drawing/2014/main" val="3997581082"/>
                  </a:ext>
                </a:extLst>
              </a:tr>
              <a:tr h="530478">
                <a:tc>
                  <a:txBody>
                    <a:bodyPr/>
                    <a:lstStyle/>
                    <a:p>
                      <a:pPr algn="just" fontAlgn="base" hangingPunct="0"/>
                      <a:r>
                        <a:rPr lang="fr-FR" sz="1400">
                          <a:effectLst/>
                        </a:rPr>
                        <a:t>Exemplaire des travaux, ouvrages et articles dans la </a:t>
                      </a:r>
                      <a:r>
                        <a:rPr lang="fr-FR" sz="1400" u="sng">
                          <a:effectLst/>
                        </a:rPr>
                        <a:t>limite de 3 documents</a:t>
                      </a:r>
                      <a:r>
                        <a:rPr lang="fr-FR" sz="1400">
                          <a:effectLst/>
                        </a:rPr>
                        <a:t>.</a:t>
                      </a:r>
                      <a:endParaRPr lang="fr-FR" sz="1800">
                        <a:solidFill>
                          <a:srgbClr val="000000"/>
                        </a:solidFill>
                        <a:effectLst/>
                        <a:latin typeface="Times New Roman" panose="02020603050405020304" pitchFamily="18" charset="0"/>
                        <a:ea typeface="Times New Roman" panose="02020603050405020304" pitchFamily="18" charset="0"/>
                      </a:endParaRPr>
                    </a:p>
                  </a:txBody>
                  <a:tcPr marL="92738" marR="92738" marT="0" marB="0"/>
                </a:tc>
                <a:tc>
                  <a:txBody>
                    <a:bodyPr/>
                    <a:lstStyle/>
                    <a:p>
                      <a:pPr algn="just" fontAlgn="base" hangingPunct="0"/>
                      <a:r>
                        <a:rPr lang="fr-FR" sz="1400" u="none" strike="noStrike">
                          <a:effectLst/>
                        </a:rPr>
                        <a:t> </a:t>
                      </a:r>
                      <a:endParaRPr lang="fr-FR" sz="1800">
                        <a:solidFill>
                          <a:srgbClr val="000000"/>
                        </a:solidFill>
                        <a:effectLst/>
                        <a:latin typeface="Times New Roman" panose="02020603050405020304" pitchFamily="18" charset="0"/>
                        <a:ea typeface="Times New Roman" panose="02020603050405020304" pitchFamily="18" charset="0"/>
                      </a:endParaRPr>
                    </a:p>
                  </a:txBody>
                  <a:tcPr marL="92738" marR="92738" marT="0" marB="0"/>
                </a:tc>
                <a:extLst>
                  <a:ext uri="{0D108BD9-81ED-4DB2-BD59-A6C34878D82A}">
                    <a16:rowId xmlns:a16="http://schemas.microsoft.com/office/drawing/2014/main" val="1909828467"/>
                  </a:ext>
                </a:extLst>
              </a:tr>
              <a:tr h="1240938">
                <a:tc>
                  <a:txBody>
                    <a:bodyPr/>
                    <a:lstStyle/>
                    <a:p>
                      <a:pPr algn="just" fontAlgn="base" hangingPunct="0"/>
                      <a:r>
                        <a:rPr lang="fr-FR" sz="1400">
                          <a:effectLst/>
                        </a:rPr>
                        <a:t>Copie du rapport de soutenance (comportant la liste des membres du jury et au moins la signature du président)</a:t>
                      </a:r>
                      <a:endParaRPr lang="fr-FR" sz="1800">
                        <a:solidFill>
                          <a:srgbClr val="000000"/>
                        </a:solidFill>
                        <a:effectLst/>
                        <a:latin typeface="Times New Roman" panose="02020603050405020304" pitchFamily="18" charset="0"/>
                        <a:ea typeface="Times New Roman" panose="02020603050405020304" pitchFamily="18" charset="0"/>
                      </a:endParaRPr>
                    </a:p>
                  </a:txBody>
                  <a:tcPr marL="92738" marR="92738" marT="0" marB="0"/>
                </a:tc>
                <a:tc>
                  <a:txBody>
                    <a:bodyPr/>
                    <a:lstStyle/>
                    <a:p>
                      <a:pPr algn="just" fontAlgn="base" hangingPunct="0"/>
                      <a:r>
                        <a:rPr lang="fr-FR" sz="1400" dirty="0">
                          <a:effectLst/>
                        </a:rPr>
                        <a:t>Le rapport de soutenance doit être déposé sur le site Galaxie au plus tard à la date limite de dépôts de l’ensemble des pièces, date fixée par le ministère. Son absence sera un motif d'irrecevabilité du dossier. Un rapport en langue étrangère devra être accompagné d'une traduction en français avec attestation sur l'honneur. </a:t>
                      </a:r>
                      <a:endParaRPr lang="fr-FR" sz="1800" dirty="0">
                        <a:solidFill>
                          <a:srgbClr val="000000"/>
                        </a:solidFill>
                        <a:effectLst/>
                        <a:latin typeface="Times New Roman" panose="02020603050405020304" pitchFamily="18" charset="0"/>
                        <a:ea typeface="Times New Roman" panose="02020603050405020304" pitchFamily="18" charset="0"/>
                      </a:endParaRPr>
                    </a:p>
                  </a:txBody>
                  <a:tcPr marL="92738" marR="92738" marT="0" marB="0"/>
                </a:tc>
                <a:extLst>
                  <a:ext uri="{0D108BD9-81ED-4DB2-BD59-A6C34878D82A}">
                    <a16:rowId xmlns:a16="http://schemas.microsoft.com/office/drawing/2014/main" val="2785081252"/>
                  </a:ext>
                </a:extLst>
              </a:tr>
            </a:tbl>
          </a:graphicData>
        </a:graphic>
      </p:graphicFrame>
    </p:spTree>
    <p:extLst>
      <p:ext uri="{BB962C8B-B14F-4D97-AF65-F5344CB8AC3E}">
        <p14:creationId xmlns:p14="http://schemas.microsoft.com/office/powerpoint/2010/main" val="2722326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E807FDF4-DF88-D5E5-8E4F-728601FC2E4F}"/>
              </a:ext>
            </a:extLst>
          </p:cNvPr>
          <p:cNvSpPr>
            <a:spLocks noGrp="1"/>
          </p:cNvSpPr>
          <p:nvPr>
            <p:ph type="title"/>
          </p:nvPr>
        </p:nvSpPr>
        <p:spPr>
          <a:xfrm>
            <a:off x="841248" y="334644"/>
            <a:ext cx="10509504" cy="1076914"/>
          </a:xfrm>
        </p:spPr>
        <p:txBody>
          <a:bodyPr anchor="ctr">
            <a:normAutofit/>
          </a:bodyPr>
          <a:lstStyle/>
          <a:p>
            <a:r>
              <a:rPr lang="fr-FR" sz="3400" b="1" dirty="0">
                <a:latin typeface="+mn-lt"/>
              </a:rPr>
              <a:t>Les pièces à fournir pour le dossier de candidature (2/2)</a:t>
            </a:r>
            <a:br>
              <a:rPr lang="fr-FR" sz="3400" b="1" dirty="0">
                <a:latin typeface="+mn-lt"/>
              </a:rPr>
            </a:br>
            <a:r>
              <a:rPr lang="fr-FR" sz="3400" b="1" dirty="0">
                <a:latin typeface="+mn-lt"/>
              </a:rPr>
              <a:t>des pièces spécifiques à la CNU16</a:t>
            </a:r>
          </a:p>
        </p:txBody>
      </p:sp>
      <p:sp>
        <p:nvSpPr>
          <p:cNvPr id="20" name="Rectangle 19">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2" name="Rectangle 21">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6" name="Espace réservé du contenu 5">
            <a:extLst>
              <a:ext uri="{FF2B5EF4-FFF2-40B4-BE49-F238E27FC236}">
                <a16:creationId xmlns:a16="http://schemas.microsoft.com/office/drawing/2014/main" id="{12096BB3-7A18-04FE-772D-2A2EBB22C501}"/>
              </a:ext>
            </a:extLst>
          </p:cNvPr>
          <p:cNvGraphicFramePr>
            <a:graphicFrameLocks noGrp="1"/>
          </p:cNvGraphicFramePr>
          <p:nvPr>
            <p:ph idx="1"/>
            <p:extLst>
              <p:ext uri="{D42A27DB-BD31-4B8C-83A1-F6EECF244321}">
                <p14:modId xmlns:p14="http://schemas.microsoft.com/office/powerpoint/2010/main" val="4182083137"/>
              </p:ext>
            </p:extLst>
          </p:nvPr>
        </p:nvGraphicFramePr>
        <p:xfrm>
          <a:off x="838200" y="1917028"/>
          <a:ext cx="10506456" cy="4176091"/>
        </p:xfrm>
        <a:graphic>
          <a:graphicData uri="http://schemas.openxmlformats.org/drawingml/2006/table">
            <a:tbl>
              <a:tblPr firstRow="1" firstCol="1" lastRow="1" lastCol="1" bandRow="1" bandCol="1">
                <a:tableStyleId>{5C22544A-7EE6-4342-B048-85BDC9FD1C3A}</a:tableStyleId>
              </a:tblPr>
              <a:tblGrid>
                <a:gridCol w="5253228">
                  <a:extLst>
                    <a:ext uri="{9D8B030D-6E8A-4147-A177-3AD203B41FA5}">
                      <a16:colId xmlns:a16="http://schemas.microsoft.com/office/drawing/2014/main" val="3541294272"/>
                    </a:ext>
                  </a:extLst>
                </a:gridCol>
                <a:gridCol w="5253228">
                  <a:extLst>
                    <a:ext uri="{9D8B030D-6E8A-4147-A177-3AD203B41FA5}">
                      <a16:colId xmlns:a16="http://schemas.microsoft.com/office/drawing/2014/main" val="3925236743"/>
                    </a:ext>
                  </a:extLst>
                </a:gridCol>
              </a:tblGrid>
              <a:tr h="266376">
                <a:tc gridSpan="2">
                  <a:txBody>
                    <a:bodyPr/>
                    <a:lstStyle/>
                    <a:p>
                      <a:pPr fontAlgn="base" hangingPunct="0"/>
                      <a:r>
                        <a:rPr lang="fr-FR" sz="1400">
                          <a:effectLst/>
                        </a:rPr>
                        <a:t>Documents complémentaires demandés par la 16</a:t>
                      </a:r>
                      <a:r>
                        <a:rPr lang="fr-FR" sz="1400" baseline="30000">
                          <a:effectLst/>
                        </a:rPr>
                        <a:t>e</a:t>
                      </a:r>
                      <a:r>
                        <a:rPr lang="fr-FR" sz="1400">
                          <a:effectLst/>
                        </a:rPr>
                        <a:t> section</a:t>
                      </a:r>
                      <a:endParaRPr lang="fr-FR" sz="1800">
                        <a:solidFill>
                          <a:srgbClr val="000000"/>
                        </a:solidFill>
                        <a:effectLst/>
                        <a:latin typeface="Times New Roman" panose="02020603050405020304" pitchFamily="18" charset="0"/>
                        <a:ea typeface="Times New Roman" panose="02020603050405020304" pitchFamily="18" charset="0"/>
                      </a:endParaRPr>
                    </a:p>
                  </a:txBody>
                  <a:tcPr marL="96669" marR="96669" marT="0" marB="0" anchor="ctr"/>
                </a:tc>
                <a:tc hMerge="1">
                  <a:txBody>
                    <a:bodyPr/>
                    <a:lstStyle/>
                    <a:p>
                      <a:endParaRPr lang="fr-FR"/>
                    </a:p>
                  </a:txBody>
                  <a:tcPr/>
                </a:tc>
                <a:extLst>
                  <a:ext uri="{0D108BD9-81ED-4DB2-BD59-A6C34878D82A}">
                    <a16:rowId xmlns:a16="http://schemas.microsoft.com/office/drawing/2014/main" val="3272301"/>
                  </a:ext>
                </a:extLst>
              </a:tr>
              <a:tr h="481196">
                <a:tc>
                  <a:txBody>
                    <a:bodyPr/>
                    <a:lstStyle/>
                    <a:p>
                      <a:pPr algn="just" hangingPunct="0">
                        <a:tabLst>
                          <a:tab pos="180340" algn="l"/>
                        </a:tabLst>
                      </a:pPr>
                      <a:r>
                        <a:rPr lang="fr-FR" sz="1400">
                          <a:effectLst/>
                        </a:rPr>
                        <a:t>Fiche synthèse à renseigner par le candidat et à joindre impérativement au dossier de candidature.</a:t>
                      </a:r>
                      <a:endParaRPr lang="fr-FR" sz="1600">
                        <a:effectLst/>
                        <a:latin typeface="Times New Roman" panose="02020603050405020304" pitchFamily="18" charset="0"/>
                        <a:ea typeface="Times New Roman" panose="02020603050405020304" pitchFamily="18" charset="0"/>
                      </a:endParaRPr>
                    </a:p>
                  </a:txBody>
                  <a:tcPr marL="96669" marR="96669" marT="0" marB="0"/>
                </a:tc>
                <a:tc>
                  <a:txBody>
                    <a:bodyPr/>
                    <a:lstStyle/>
                    <a:p>
                      <a:pPr algn="just" fontAlgn="base" hangingPunct="0"/>
                      <a:r>
                        <a:rPr lang="fr-FR" sz="1400">
                          <a:effectLst/>
                        </a:rPr>
                        <a:t>Cette fiche doit impérativement être déposée en tant que pièce complémentaire sur l’espace Galaxie. </a:t>
                      </a:r>
                      <a:endParaRPr lang="fr-FR" sz="1800">
                        <a:solidFill>
                          <a:srgbClr val="000000"/>
                        </a:solidFill>
                        <a:effectLst/>
                        <a:latin typeface="Times New Roman" panose="02020603050405020304" pitchFamily="18" charset="0"/>
                        <a:ea typeface="Times New Roman" panose="02020603050405020304" pitchFamily="18" charset="0"/>
                      </a:endParaRPr>
                    </a:p>
                  </a:txBody>
                  <a:tcPr marL="96669" marR="96669" marT="0" marB="0"/>
                </a:tc>
                <a:extLst>
                  <a:ext uri="{0D108BD9-81ED-4DB2-BD59-A6C34878D82A}">
                    <a16:rowId xmlns:a16="http://schemas.microsoft.com/office/drawing/2014/main" val="2916187325"/>
                  </a:ext>
                </a:extLst>
              </a:tr>
              <a:tr h="696015">
                <a:tc>
                  <a:txBody>
                    <a:bodyPr/>
                    <a:lstStyle/>
                    <a:p>
                      <a:pPr algn="just" hangingPunct="0">
                        <a:tabLst>
                          <a:tab pos="180340" algn="l"/>
                        </a:tabLst>
                      </a:pPr>
                      <a:r>
                        <a:rPr lang="fr-FR" sz="1400">
                          <a:effectLst/>
                        </a:rPr>
                        <a:t>Lettre d’acceptation de l’éditeur pour les articles en cours de publication (articles mentionnés dans le dossier comme sous presse, acceptés ou à paraître). </a:t>
                      </a:r>
                      <a:endParaRPr lang="fr-FR" sz="1600">
                        <a:effectLst/>
                        <a:latin typeface="Times New Roman" panose="02020603050405020304" pitchFamily="18" charset="0"/>
                        <a:ea typeface="Times New Roman" panose="02020603050405020304" pitchFamily="18" charset="0"/>
                      </a:endParaRPr>
                    </a:p>
                  </a:txBody>
                  <a:tcPr marL="96669" marR="96669" marT="0" marB="0"/>
                </a:tc>
                <a:tc>
                  <a:txBody>
                    <a:bodyPr/>
                    <a:lstStyle/>
                    <a:p>
                      <a:pPr algn="just" fontAlgn="base" hangingPunct="0"/>
                      <a:r>
                        <a:rPr lang="fr-FR" sz="1400">
                          <a:effectLst/>
                        </a:rPr>
                        <a:t> </a:t>
                      </a:r>
                      <a:endParaRPr lang="fr-FR" sz="1800">
                        <a:solidFill>
                          <a:srgbClr val="000000"/>
                        </a:solidFill>
                        <a:effectLst/>
                        <a:latin typeface="Times New Roman" panose="02020603050405020304" pitchFamily="18" charset="0"/>
                        <a:ea typeface="Times New Roman" panose="02020603050405020304" pitchFamily="18" charset="0"/>
                      </a:endParaRPr>
                    </a:p>
                  </a:txBody>
                  <a:tcPr marL="96669" marR="96669" marT="0" marB="0"/>
                </a:tc>
                <a:extLst>
                  <a:ext uri="{0D108BD9-81ED-4DB2-BD59-A6C34878D82A}">
                    <a16:rowId xmlns:a16="http://schemas.microsoft.com/office/drawing/2014/main" val="1547717792"/>
                  </a:ext>
                </a:extLst>
              </a:tr>
              <a:tr h="696015">
                <a:tc>
                  <a:txBody>
                    <a:bodyPr/>
                    <a:lstStyle/>
                    <a:p>
                      <a:pPr algn="just" fontAlgn="base" hangingPunct="0"/>
                      <a:r>
                        <a:rPr lang="fr-FR" sz="1400">
                          <a:effectLst/>
                        </a:rPr>
                        <a:t>Attestation des activités pédagogiques et/ou des responsabilités administratives les plus significatives. Contrat ATER le cas échéant. </a:t>
                      </a:r>
                      <a:endParaRPr lang="fr-FR" sz="1800">
                        <a:solidFill>
                          <a:srgbClr val="000000"/>
                        </a:solidFill>
                        <a:effectLst/>
                        <a:latin typeface="Times New Roman" panose="02020603050405020304" pitchFamily="18" charset="0"/>
                        <a:ea typeface="Times New Roman" panose="02020603050405020304" pitchFamily="18" charset="0"/>
                      </a:endParaRPr>
                    </a:p>
                  </a:txBody>
                  <a:tcPr marL="96669" marR="96669" marT="0" marB="0"/>
                </a:tc>
                <a:tc>
                  <a:txBody>
                    <a:bodyPr/>
                    <a:lstStyle/>
                    <a:p>
                      <a:pPr algn="just" fontAlgn="base" hangingPunct="0"/>
                      <a:r>
                        <a:rPr lang="fr-FR" sz="1400">
                          <a:effectLst/>
                        </a:rPr>
                        <a:t>L’attestation peut être signée par le responsable de l’UE, le responsable de la section d’enseignement ou le directeur du département.</a:t>
                      </a:r>
                      <a:endParaRPr lang="fr-FR" sz="1800">
                        <a:solidFill>
                          <a:srgbClr val="000000"/>
                        </a:solidFill>
                        <a:effectLst/>
                        <a:latin typeface="Times New Roman" panose="02020603050405020304" pitchFamily="18" charset="0"/>
                        <a:ea typeface="Times New Roman" panose="02020603050405020304" pitchFamily="18" charset="0"/>
                      </a:endParaRPr>
                    </a:p>
                  </a:txBody>
                  <a:tcPr marL="96669" marR="96669" marT="0" marB="0"/>
                </a:tc>
                <a:extLst>
                  <a:ext uri="{0D108BD9-81ED-4DB2-BD59-A6C34878D82A}">
                    <a16:rowId xmlns:a16="http://schemas.microsoft.com/office/drawing/2014/main" val="707429643"/>
                  </a:ext>
                </a:extLst>
              </a:tr>
              <a:tr h="910835">
                <a:tc>
                  <a:txBody>
                    <a:bodyPr/>
                    <a:lstStyle/>
                    <a:p>
                      <a:pPr algn="just" fontAlgn="base" hangingPunct="0"/>
                      <a:r>
                        <a:rPr lang="fr-FR" sz="1400">
                          <a:effectLst/>
                        </a:rPr>
                        <a:t>Première page de chaque article mentionné dans le dossier de candidature.</a:t>
                      </a:r>
                      <a:endParaRPr lang="fr-FR" sz="1800">
                        <a:solidFill>
                          <a:srgbClr val="000000"/>
                        </a:solidFill>
                        <a:effectLst/>
                        <a:latin typeface="Times New Roman" panose="02020603050405020304" pitchFamily="18" charset="0"/>
                        <a:ea typeface="Times New Roman" panose="02020603050405020304" pitchFamily="18" charset="0"/>
                      </a:endParaRPr>
                    </a:p>
                  </a:txBody>
                  <a:tcPr marL="96669" marR="96669" marT="0" marB="0"/>
                </a:tc>
                <a:tc>
                  <a:txBody>
                    <a:bodyPr/>
                    <a:lstStyle/>
                    <a:p>
                      <a:pPr algn="just" fontAlgn="base" hangingPunct="0"/>
                      <a:r>
                        <a:rPr lang="fr-FR" sz="1400" u="sng">
                          <a:effectLst/>
                        </a:rPr>
                        <a:t>Au-delà des 3 documents exigés dans l’arrêté ministériel</a:t>
                      </a:r>
                      <a:r>
                        <a:rPr lang="fr-FR" sz="1400">
                          <a:effectLst/>
                        </a:rPr>
                        <a:t> (e.g. 3 articles complets), il est demandé aux candidats de transmettre la copie de la 1</a:t>
                      </a:r>
                      <a:r>
                        <a:rPr lang="fr-FR" sz="1400" baseline="30000">
                          <a:effectLst/>
                        </a:rPr>
                        <a:t>e</a:t>
                      </a:r>
                      <a:r>
                        <a:rPr lang="fr-FR" sz="1400">
                          <a:effectLst/>
                        </a:rPr>
                        <a:t> page de tous les autres articles mentionnés dans le dossier.</a:t>
                      </a:r>
                      <a:endParaRPr lang="fr-FR" sz="1800">
                        <a:solidFill>
                          <a:srgbClr val="000000"/>
                        </a:solidFill>
                        <a:effectLst/>
                        <a:latin typeface="Times New Roman" panose="02020603050405020304" pitchFamily="18" charset="0"/>
                        <a:ea typeface="Times New Roman" panose="02020603050405020304" pitchFamily="18" charset="0"/>
                      </a:endParaRPr>
                    </a:p>
                  </a:txBody>
                  <a:tcPr marL="96669" marR="96669" marT="0" marB="0"/>
                </a:tc>
                <a:extLst>
                  <a:ext uri="{0D108BD9-81ED-4DB2-BD59-A6C34878D82A}">
                    <a16:rowId xmlns:a16="http://schemas.microsoft.com/office/drawing/2014/main" val="1826176587"/>
                  </a:ext>
                </a:extLst>
              </a:tr>
              <a:tr h="1125654">
                <a:tc>
                  <a:txBody>
                    <a:bodyPr/>
                    <a:lstStyle/>
                    <a:p>
                      <a:pPr algn="just" fontAlgn="base" hangingPunct="0"/>
                      <a:r>
                        <a:rPr lang="fr-FR" sz="1400">
                          <a:effectLst/>
                        </a:rPr>
                        <a:t>Pour les candidats dont la formation initiale ou la thèse n’est pas en psychologie et/ou ergonomie, lettre justifiant leur demande de qualification en 16</a:t>
                      </a:r>
                      <a:r>
                        <a:rPr lang="fr-FR" sz="1400" baseline="30000">
                          <a:effectLst/>
                        </a:rPr>
                        <a:t>e</a:t>
                      </a:r>
                      <a:r>
                        <a:rPr lang="fr-FR" sz="1400">
                          <a:effectLst/>
                        </a:rPr>
                        <a:t> section et/ou montrant en quoi leurs thématiques de recherche s’inscrivent dans le champ de la psychologie ou de l’ergonomie.</a:t>
                      </a:r>
                      <a:endParaRPr lang="fr-FR" sz="1800">
                        <a:solidFill>
                          <a:srgbClr val="000000"/>
                        </a:solidFill>
                        <a:effectLst/>
                        <a:latin typeface="Times New Roman" panose="02020603050405020304" pitchFamily="18" charset="0"/>
                        <a:ea typeface="Times New Roman" panose="02020603050405020304" pitchFamily="18" charset="0"/>
                      </a:endParaRPr>
                    </a:p>
                  </a:txBody>
                  <a:tcPr marL="96669" marR="96669" marT="0" marB="0"/>
                </a:tc>
                <a:tc>
                  <a:txBody>
                    <a:bodyPr/>
                    <a:lstStyle/>
                    <a:p>
                      <a:pPr algn="just" fontAlgn="base" hangingPunct="0"/>
                      <a:r>
                        <a:rPr lang="fr-FR" sz="1400" dirty="0">
                          <a:effectLst/>
                        </a:rPr>
                        <a:t> </a:t>
                      </a:r>
                      <a:endParaRPr lang="fr-FR" sz="1800" dirty="0">
                        <a:solidFill>
                          <a:srgbClr val="000000"/>
                        </a:solidFill>
                        <a:effectLst/>
                        <a:latin typeface="Times New Roman" panose="02020603050405020304" pitchFamily="18" charset="0"/>
                        <a:ea typeface="Times New Roman" panose="02020603050405020304" pitchFamily="18" charset="0"/>
                      </a:endParaRPr>
                    </a:p>
                  </a:txBody>
                  <a:tcPr marL="96669" marR="96669" marT="0" marB="0"/>
                </a:tc>
                <a:extLst>
                  <a:ext uri="{0D108BD9-81ED-4DB2-BD59-A6C34878D82A}">
                    <a16:rowId xmlns:a16="http://schemas.microsoft.com/office/drawing/2014/main" val="2701564560"/>
                  </a:ext>
                </a:extLst>
              </a:tr>
            </a:tbl>
          </a:graphicData>
        </a:graphic>
      </p:graphicFrame>
    </p:spTree>
    <p:extLst>
      <p:ext uri="{BB962C8B-B14F-4D97-AF65-F5344CB8AC3E}">
        <p14:creationId xmlns:p14="http://schemas.microsoft.com/office/powerpoint/2010/main" val="1112131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a:extLst>
              <a:ext uri="{FF2B5EF4-FFF2-40B4-BE49-F238E27FC236}">
                <a16:creationId xmlns:a16="http://schemas.microsoft.com/office/drawing/2014/main" id="{F2EF646A-EE93-CDFB-C7EE-06E6C69185AC}"/>
              </a:ext>
            </a:extLst>
          </p:cNvPr>
          <p:cNvPicPr>
            <a:picLocks noGrp="1" noChangeAspect="1"/>
          </p:cNvPicPr>
          <p:nvPr>
            <p:ph idx="1"/>
          </p:nvPr>
        </p:nvPicPr>
        <p:blipFill>
          <a:blip r:embed="rId2"/>
          <a:stretch>
            <a:fillRect/>
          </a:stretch>
        </p:blipFill>
        <p:spPr>
          <a:xfrm>
            <a:off x="2000249" y="400049"/>
            <a:ext cx="9570427" cy="6043613"/>
          </a:xfrm>
        </p:spPr>
      </p:pic>
      <p:sp>
        <p:nvSpPr>
          <p:cNvPr id="6" name="Flèche : droite 5">
            <a:extLst>
              <a:ext uri="{FF2B5EF4-FFF2-40B4-BE49-F238E27FC236}">
                <a16:creationId xmlns:a16="http://schemas.microsoft.com/office/drawing/2014/main" id="{F12D0AD3-E84F-C178-4879-187BBE06F35B}"/>
              </a:ext>
            </a:extLst>
          </p:cNvPr>
          <p:cNvSpPr/>
          <p:nvPr/>
        </p:nvSpPr>
        <p:spPr>
          <a:xfrm>
            <a:off x="621324" y="3677793"/>
            <a:ext cx="175799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 droite 8">
            <a:extLst>
              <a:ext uri="{FF2B5EF4-FFF2-40B4-BE49-F238E27FC236}">
                <a16:creationId xmlns:a16="http://schemas.microsoft.com/office/drawing/2014/main" id="{EEB19488-1EA0-0B6A-627F-EDD1BBF7EAF1}"/>
              </a:ext>
            </a:extLst>
          </p:cNvPr>
          <p:cNvSpPr/>
          <p:nvPr/>
        </p:nvSpPr>
        <p:spPr>
          <a:xfrm>
            <a:off x="621324" y="1881188"/>
            <a:ext cx="153525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0000"/>
              </a:solidFill>
              <a:highlight>
                <a:srgbClr val="FFFF00"/>
              </a:highlight>
            </a:endParaRPr>
          </a:p>
        </p:txBody>
      </p:sp>
    </p:spTree>
    <p:extLst>
      <p:ext uri="{BB962C8B-B14F-4D97-AF65-F5344CB8AC3E}">
        <p14:creationId xmlns:p14="http://schemas.microsoft.com/office/powerpoint/2010/main" val="1094407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C96AB371-9ABC-F534-DEE7-C9D180F0012F}"/>
              </a:ext>
            </a:extLst>
          </p:cNvPr>
          <p:cNvSpPr>
            <a:spLocks noGrp="1"/>
          </p:cNvSpPr>
          <p:nvPr>
            <p:ph type="subTitle" idx="1"/>
          </p:nvPr>
        </p:nvSpPr>
        <p:spPr>
          <a:xfrm>
            <a:off x="2696307" y="457201"/>
            <a:ext cx="9144000" cy="6049108"/>
          </a:xfrm>
        </p:spPr>
        <p:txBody>
          <a:bodyPr>
            <a:normAutofit fontScale="92500" lnSpcReduction="10000"/>
          </a:bodyPr>
          <a:lstStyle/>
          <a:p>
            <a:pPr algn="just">
              <a:lnSpc>
                <a:spcPct val="107000"/>
              </a:lnSpc>
              <a:spcAft>
                <a:spcPts val="900"/>
              </a:spcAft>
            </a:pPr>
            <a:r>
              <a:rPr lang="fr-FR" sz="2800" dirty="0">
                <a:solidFill>
                  <a:srgbClr val="000000"/>
                </a:solidFill>
                <a:effectLst/>
                <a:ea typeface="Times New Roman" panose="02020603050405020304" pitchFamily="18" charset="0"/>
                <a:cs typeface="Times New Roman" panose="02020603050405020304" pitchFamily="18" charset="0"/>
              </a:rPr>
              <a:t>Le dossier de candidature à la qualification  MCF </a:t>
            </a:r>
          </a:p>
          <a:p>
            <a:pPr algn="just">
              <a:lnSpc>
                <a:spcPct val="107000"/>
              </a:lnSpc>
              <a:spcAft>
                <a:spcPts val="900"/>
              </a:spcAft>
            </a:pPr>
            <a:r>
              <a:rPr lang="fr-FR" sz="2800" dirty="0">
                <a:solidFill>
                  <a:srgbClr val="000000"/>
                </a:solidFill>
                <a:effectLst/>
                <a:ea typeface="Times New Roman" panose="02020603050405020304" pitchFamily="18" charset="0"/>
                <a:cs typeface="Times New Roman" panose="02020603050405020304" pitchFamily="18" charset="0"/>
              </a:rPr>
              <a:t>a pour </a:t>
            </a:r>
            <a:r>
              <a:rPr lang="fr-FR" sz="2800" b="1" dirty="0">
                <a:solidFill>
                  <a:srgbClr val="000000"/>
                </a:solidFill>
                <a:effectLst/>
                <a:ea typeface="Times New Roman" panose="02020603050405020304" pitchFamily="18" charset="0"/>
                <a:cs typeface="Times New Roman" panose="02020603050405020304" pitchFamily="18" charset="0"/>
              </a:rPr>
              <a:t>objectifs d’évaluer </a:t>
            </a:r>
            <a:r>
              <a:rPr lang="fr-FR" sz="2800" b="1" dirty="0">
                <a:solidFill>
                  <a:srgbClr val="000000"/>
                </a:solidFill>
                <a:ea typeface="Times New Roman" panose="02020603050405020304" pitchFamily="18" charset="0"/>
                <a:cs typeface="Times New Roman" panose="02020603050405020304" pitchFamily="18" charset="0"/>
              </a:rPr>
              <a:t>le</a:t>
            </a:r>
            <a:r>
              <a:rPr lang="fr-FR" sz="2800" b="1" dirty="0">
                <a:solidFill>
                  <a:srgbClr val="000000"/>
                </a:solidFill>
                <a:effectLst/>
                <a:ea typeface="Times New Roman" panose="02020603050405020304" pitchFamily="18" charset="0"/>
                <a:cs typeface="Times New Roman" panose="02020603050405020304" pitchFamily="18" charset="0"/>
              </a:rPr>
              <a:t>s capacités </a:t>
            </a:r>
          </a:p>
          <a:p>
            <a:pPr algn="just">
              <a:lnSpc>
                <a:spcPct val="107000"/>
              </a:lnSpc>
              <a:spcAft>
                <a:spcPts val="900"/>
              </a:spcAft>
            </a:pPr>
            <a:r>
              <a:rPr lang="fr-FR" sz="2800" b="1" dirty="0">
                <a:solidFill>
                  <a:srgbClr val="000000"/>
                </a:solidFill>
                <a:effectLst/>
                <a:ea typeface="Times New Roman" panose="02020603050405020304" pitchFamily="18" charset="0"/>
                <a:cs typeface="Times New Roman" panose="02020603050405020304" pitchFamily="18" charset="0"/>
              </a:rPr>
              <a:t>du candidat/de la candidate  </a:t>
            </a:r>
            <a:r>
              <a:rPr lang="fr-FR" sz="2800" dirty="0">
                <a:solidFill>
                  <a:srgbClr val="000000"/>
                </a:solidFill>
                <a:effectLst/>
                <a:ea typeface="Times New Roman" panose="02020603050405020304" pitchFamily="18" charset="0"/>
                <a:cs typeface="Times New Roman" panose="02020603050405020304" pitchFamily="18" charset="0"/>
              </a:rPr>
              <a:t>:</a:t>
            </a:r>
            <a:endParaRPr lang="fr-FR" sz="2800" dirty="0">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fr-FR" sz="2800" dirty="0">
                <a:solidFill>
                  <a:srgbClr val="000000"/>
                </a:solidFill>
                <a:effectLst/>
                <a:ea typeface="Times New Roman" panose="02020603050405020304" pitchFamily="18" charset="0"/>
                <a:cs typeface="Times New Roman" panose="02020603050405020304" pitchFamily="18" charset="0"/>
              </a:rPr>
              <a:t>à enseigner la psychologie ou l‘ergonomie,</a:t>
            </a:r>
            <a:endParaRPr lang="fr-FR" sz="2800" dirty="0">
              <a:solidFill>
                <a:srgbClr val="212529"/>
              </a:solidFill>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fr-FR" sz="2800" dirty="0">
                <a:solidFill>
                  <a:srgbClr val="000000"/>
                </a:solidFill>
                <a:effectLst/>
                <a:ea typeface="Times New Roman" panose="02020603050405020304" pitchFamily="18" charset="0"/>
                <a:cs typeface="Times New Roman" panose="02020603050405020304" pitchFamily="18" charset="0"/>
              </a:rPr>
              <a:t>à réaliser des recherches relevant du champ de la psychologie ou de l‘ergonomie,</a:t>
            </a:r>
            <a:endParaRPr lang="fr-FR" sz="2800" dirty="0">
              <a:solidFill>
                <a:srgbClr val="212529"/>
              </a:solidFill>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fr-FR" sz="2800" dirty="0">
                <a:solidFill>
                  <a:srgbClr val="000000"/>
                </a:solidFill>
                <a:effectLst/>
                <a:ea typeface="Times New Roman" panose="02020603050405020304" pitchFamily="18" charset="0"/>
                <a:cs typeface="Times New Roman" panose="02020603050405020304" pitchFamily="18" charset="0"/>
              </a:rPr>
              <a:t>à publier et communiquer les résultats de ses recherches.</a:t>
            </a:r>
            <a:endParaRPr lang="fr-FR" sz="2800" dirty="0">
              <a:solidFill>
                <a:srgbClr val="212529"/>
              </a:solidFill>
              <a:effectLst/>
              <a:ea typeface="Calibri" panose="020F0502020204030204" pitchFamily="34" charset="0"/>
              <a:cs typeface="Times New Roman" panose="02020603050405020304" pitchFamily="18" charset="0"/>
            </a:endParaRPr>
          </a:p>
          <a:p>
            <a:endParaRPr lang="fr-FR" b="1" dirty="0">
              <a:solidFill>
                <a:srgbClr val="FF0000"/>
              </a:solidFill>
            </a:endParaRPr>
          </a:p>
          <a:p>
            <a:r>
              <a:rPr lang="fr-FR" sz="2800" b="1" dirty="0">
                <a:solidFill>
                  <a:srgbClr val="FF0000"/>
                </a:solidFill>
                <a:highlight>
                  <a:srgbClr val="FFFF00"/>
                </a:highlight>
              </a:rPr>
              <a:t>La fiche de synthèse spécifique qui est à compléter </a:t>
            </a:r>
          </a:p>
          <a:p>
            <a:r>
              <a:rPr lang="fr-FR" sz="2800" b="1" dirty="0">
                <a:solidFill>
                  <a:srgbClr val="FF0000"/>
                </a:solidFill>
                <a:highlight>
                  <a:srgbClr val="FFFF00"/>
                </a:highlight>
              </a:rPr>
              <a:t>pour la candidature à la Qualification MCF en CNU16 </a:t>
            </a:r>
          </a:p>
          <a:p>
            <a:r>
              <a:rPr lang="fr-FR" sz="2800" b="1" dirty="0">
                <a:solidFill>
                  <a:srgbClr val="FF0000"/>
                </a:solidFill>
                <a:highlight>
                  <a:srgbClr val="FFFF00"/>
                </a:highlight>
              </a:rPr>
              <a:t>permet de renseigner de façon précise ces différents points</a:t>
            </a:r>
          </a:p>
        </p:txBody>
      </p:sp>
      <p:sp>
        <p:nvSpPr>
          <p:cNvPr id="9" name="Flèche : droite 8">
            <a:extLst>
              <a:ext uri="{FF2B5EF4-FFF2-40B4-BE49-F238E27FC236}">
                <a16:creationId xmlns:a16="http://schemas.microsoft.com/office/drawing/2014/main" id="{C365DF25-9B80-3164-52EE-0D67EC83C418}"/>
              </a:ext>
            </a:extLst>
          </p:cNvPr>
          <p:cNvSpPr/>
          <p:nvPr/>
        </p:nvSpPr>
        <p:spPr>
          <a:xfrm>
            <a:off x="1161054" y="5245709"/>
            <a:ext cx="153525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0000"/>
              </a:solidFill>
              <a:highlight>
                <a:srgbClr val="FFFF00"/>
              </a:highlight>
            </a:endParaRPr>
          </a:p>
        </p:txBody>
      </p:sp>
    </p:spTree>
    <p:extLst>
      <p:ext uri="{BB962C8B-B14F-4D97-AF65-F5344CB8AC3E}">
        <p14:creationId xmlns:p14="http://schemas.microsoft.com/office/powerpoint/2010/main" val="3794245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C96AB371-9ABC-F534-DEE7-C9D180F0012F}"/>
              </a:ext>
            </a:extLst>
          </p:cNvPr>
          <p:cNvSpPr>
            <a:spLocks noGrp="1"/>
          </p:cNvSpPr>
          <p:nvPr>
            <p:ph type="subTitle" idx="1"/>
          </p:nvPr>
        </p:nvSpPr>
        <p:spPr>
          <a:xfrm>
            <a:off x="2039815" y="422031"/>
            <a:ext cx="9144000" cy="6084277"/>
          </a:xfrm>
        </p:spPr>
        <p:txBody>
          <a:bodyPr>
            <a:normAutofit fontScale="92500" lnSpcReduction="20000"/>
          </a:bodyPr>
          <a:lstStyle/>
          <a:p>
            <a:pPr>
              <a:lnSpc>
                <a:spcPct val="107000"/>
              </a:lnSpc>
              <a:spcAft>
                <a:spcPts val="900"/>
              </a:spcAft>
            </a:pPr>
            <a:r>
              <a:rPr lang="fr-FR" sz="2800" b="1" dirty="0">
                <a:solidFill>
                  <a:srgbClr val="000000"/>
                </a:solidFill>
                <a:effectLst/>
                <a:ea typeface="Times New Roman" panose="02020603050405020304" pitchFamily="18" charset="0"/>
                <a:cs typeface="Times New Roman" panose="02020603050405020304" pitchFamily="18" charset="0"/>
              </a:rPr>
              <a:t>Formation initiale (1/2)</a:t>
            </a:r>
            <a:endParaRPr lang="fr-FR" sz="2800" dirty="0">
              <a:effectLst/>
              <a:ea typeface="Calibri" panose="020F0502020204030204" pitchFamily="34" charset="0"/>
              <a:cs typeface="Times New Roman" panose="02020603050405020304" pitchFamily="18" charset="0"/>
            </a:endParaRPr>
          </a:p>
          <a:p>
            <a:pPr algn="just">
              <a:lnSpc>
                <a:spcPct val="107000"/>
              </a:lnSpc>
              <a:spcAft>
                <a:spcPts val="900"/>
              </a:spcAft>
            </a:pPr>
            <a:endParaRPr lang="fr-FR" dirty="0">
              <a:solidFill>
                <a:srgbClr val="000000"/>
              </a:solidFill>
              <a:effectLst/>
              <a:highlight>
                <a:srgbClr val="FFFF00"/>
              </a:highlight>
              <a:ea typeface="Times New Roman" panose="02020603050405020304" pitchFamily="18" charset="0"/>
              <a:cs typeface="Times New Roman" panose="02020603050405020304" pitchFamily="18" charset="0"/>
            </a:endParaRPr>
          </a:p>
          <a:p>
            <a:pPr algn="just">
              <a:lnSpc>
                <a:spcPct val="107000"/>
              </a:lnSpc>
              <a:spcAft>
                <a:spcPts val="900"/>
              </a:spcAft>
            </a:pPr>
            <a:r>
              <a:rPr lang="fr-FR" sz="2600" dirty="0">
                <a:solidFill>
                  <a:srgbClr val="000000"/>
                </a:solidFill>
                <a:effectLst/>
                <a:highlight>
                  <a:srgbClr val="FFFF00"/>
                </a:highlight>
                <a:ea typeface="Times New Roman" panose="02020603050405020304" pitchFamily="18" charset="0"/>
                <a:cs typeface="Times New Roman" panose="02020603050405020304" pitchFamily="18" charset="0"/>
              </a:rPr>
              <a:t>La formation initiale attendue est une </a:t>
            </a:r>
            <a:r>
              <a:rPr lang="fr-FR" sz="2600" b="1" dirty="0">
                <a:solidFill>
                  <a:srgbClr val="000000"/>
                </a:solidFill>
                <a:effectLst/>
                <a:highlight>
                  <a:srgbClr val="FFFF00"/>
                </a:highlight>
                <a:ea typeface="Times New Roman" panose="02020603050405020304" pitchFamily="18" charset="0"/>
                <a:cs typeface="Times New Roman" panose="02020603050405020304" pitchFamily="18" charset="0"/>
              </a:rPr>
              <a:t>formation en psychologie ou ergonomie </a:t>
            </a:r>
          </a:p>
          <a:p>
            <a:pPr algn="just">
              <a:lnSpc>
                <a:spcPct val="107000"/>
              </a:lnSpc>
              <a:spcAft>
                <a:spcPts val="900"/>
              </a:spcAft>
            </a:pPr>
            <a:r>
              <a:rPr lang="fr-FR" sz="2600" dirty="0">
                <a:solidFill>
                  <a:srgbClr val="000000"/>
                </a:solidFill>
                <a:effectLst/>
                <a:highlight>
                  <a:srgbClr val="FFFF00"/>
                </a:highlight>
                <a:ea typeface="Times New Roman" panose="02020603050405020304" pitchFamily="18" charset="0"/>
                <a:cs typeface="Times New Roman" panose="02020603050405020304" pitchFamily="18" charset="0"/>
              </a:rPr>
              <a:t>avec un </a:t>
            </a:r>
            <a:r>
              <a:rPr lang="fr-FR" sz="2600" b="1" dirty="0">
                <a:solidFill>
                  <a:srgbClr val="000000"/>
                </a:solidFill>
                <a:effectLst/>
                <a:highlight>
                  <a:srgbClr val="FFFF00"/>
                </a:highlight>
                <a:ea typeface="Times New Roman" panose="02020603050405020304" pitchFamily="18" charset="0"/>
                <a:cs typeface="Times New Roman" panose="02020603050405020304" pitchFamily="18" charset="0"/>
              </a:rPr>
              <a:t>doctorat relevant du champ de la psychologie ou de l‘ergonomie. </a:t>
            </a:r>
          </a:p>
          <a:p>
            <a:pPr algn="just">
              <a:lnSpc>
                <a:spcPct val="107000"/>
              </a:lnSpc>
              <a:spcAft>
                <a:spcPts val="900"/>
              </a:spcAft>
            </a:pPr>
            <a:endParaRPr lang="fr-FR" b="1" dirty="0">
              <a:solidFill>
                <a:srgbClr val="000000"/>
              </a:solidFill>
              <a:effectLst/>
              <a:highlight>
                <a:srgbClr val="FFFF00"/>
              </a:highlight>
              <a:ea typeface="Times New Roman" panose="02020603050405020304" pitchFamily="18" charset="0"/>
              <a:cs typeface="Times New Roman" panose="02020603050405020304" pitchFamily="18" charset="0"/>
            </a:endParaRPr>
          </a:p>
          <a:p>
            <a:pPr algn="just">
              <a:lnSpc>
                <a:spcPct val="107000"/>
              </a:lnSpc>
              <a:spcAft>
                <a:spcPts val="900"/>
              </a:spcAft>
            </a:pPr>
            <a:r>
              <a:rPr lang="fr-FR" b="1" dirty="0">
                <a:solidFill>
                  <a:srgbClr val="000000"/>
                </a:solidFill>
                <a:effectLst/>
                <a:highlight>
                  <a:srgbClr val="FFFF00"/>
                </a:highlight>
                <a:ea typeface="Times New Roman" panose="02020603050405020304" pitchFamily="18" charset="0"/>
                <a:cs typeface="Times New Roman" panose="02020603050405020304" pitchFamily="18" charset="0"/>
              </a:rPr>
              <a:t>le rapport de soutenance constitue une des pièces obligatoires du dossier</a:t>
            </a:r>
            <a:endParaRPr lang="fr-FR" b="1" dirty="0">
              <a:solidFill>
                <a:srgbClr val="000000"/>
              </a:solidFill>
              <a:highlight>
                <a:srgbClr val="FFFF00"/>
              </a:highlight>
              <a:ea typeface="Times New Roman" panose="02020603050405020304" pitchFamily="18" charset="0"/>
              <a:cs typeface="Times New Roman" panose="02020603050405020304" pitchFamily="18" charset="0"/>
            </a:endParaRPr>
          </a:p>
          <a:p>
            <a:pPr algn="just">
              <a:lnSpc>
                <a:spcPct val="107000"/>
              </a:lnSpc>
              <a:spcAft>
                <a:spcPts val="900"/>
              </a:spcAft>
            </a:pPr>
            <a:r>
              <a:rPr lang="fr-FR" dirty="0">
                <a:solidFill>
                  <a:srgbClr val="000000"/>
                </a:solidFill>
                <a:effectLst/>
                <a:ea typeface="Times New Roman" panose="02020603050405020304" pitchFamily="18" charset="0"/>
                <a:cs typeface="Times New Roman" panose="02020603050405020304" pitchFamily="18" charset="0"/>
              </a:rPr>
              <a:t>Le rapport de soutenance doit comporter impérativement la liste des membres du jury et au moins la signature du président. </a:t>
            </a:r>
          </a:p>
          <a:p>
            <a:pPr algn="just">
              <a:lnSpc>
                <a:spcPct val="107000"/>
              </a:lnSpc>
              <a:spcAft>
                <a:spcPts val="900"/>
              </a:spcAft>
            </a:pPr>
            <a:r>
              <a:rPr lang="fr-FR" sz="2400" dirty="0">
                <a:solidFill>
                  <a:srgbClr val="000000"/>
                </a:solidFill>
                <a:effectLst/>
                <a:ea typeface="Times New Roman" panose="02020603050405020304" pitchFamily="18" charset="0"/>
                <a:cs typeface="Times New Roman" panose="02020603050405020304" pitchFamily="18" charset="0"/>
              </a:rPr>
              <a:t>Le rapport de thèse devra être positif et argumenté. A défaut d‘un rapport positif, une attention particulière sera portée aux publications, pour lesquelles les exigences seront alors accrues. </a:t>
            </a:r>
          </a:p>
          <a:p>
            <a:pPr algn="just">
              <a:lnSpc>
                <a:spcPct val="107000"/>
              </a:lnSpc>
              <a:spcAft>
                <a:spcPts val="900"/>
              </a:spcAft>
            </a:pPr>
            <a:endParaRPr lang="fr-FR" dirty="0">
              <a:effectLst/>
              <a:ea typeface="Calibri" panose="020F0502020204030204" pitchFamily="34" charset="0"/>
              <a:cs typeface="Times New Roman" panose="02020603050405020304" pitchFamily="18" charset="0"/>
            </a:endParaRPr>
          </a:p>
          <a:p>
            <a:endParaRPr lang="fr-FR" dirty="0"/>
          </a:p>
        </p:txBody>
      </p:sp>
      <p:sp>
        <p:nvSpPr>
          <p:cNvPr id="2" name="Flèche : droite 1">
            <a:extLst>
              <a:ext uri="{FF2B5EF4-FFF2-40B4-BE49-F238E27FC236}">
                <a16:creationId xmlns:a16="http://schemas.microsoft.com/office/drawing/2014/main" id="{BF1ED6C1-E4BF-20A2-7D97-8BCFAEDE13BF}"/>
              </a:ext>
            </a:extLst>
          </p:cNvPr>
          <p:cNvSpPr/>
          <p:nvPr/>
        </p:nvSpPr>
        <p:spPr>
          <a:xfrm>
            <a:off x="528008" y="1693617"/>
            <a:ext cx="153525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0000"/>
              </a:solidFill>
              <a:highlight>
                <a:srgbClr val="FFFF00"/>
              </a:highlight>
            </a:endParaRPr>
          </a:p>
        </p:txBody>
      </p:sp>
      <p:sp>
        <p:nvSpPr>
          <p:cNvPr id="4" name="Flèche : droite 3">
            <a:extLst>
              <a:ext uri="{FF2B5EF4-FFF2-40B4-BE49-F238E27FC236}">
                <a16:creationId xmlns:a16="http://schemas.microsoft.com/office/drawing/2014/main" id="{46F35771-1E2E-E337-2C20-A9D9C4487497}"/>
              </a:ext>
            </a:extLst>
          </p:cNvPr>
          <p:cNvSpPr/>
          <p:nvPr/>
        </p:nvSpPr>
        <p:spPr>
          <a:xfrm>
            <a:off x="504562" y="2508692"/>
            <a:ext cx="153525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0000"/>
              </a:solidFill>
              <a:highlight>
                <a:srgbClr val="FFFF00"/>
              </a:highlight>
            </a:endParaRPr>
          </a:p>
        </p:txBody>
      </p:sp>
      <p:sp>
        <p:nvSpPr>
          <p:cNvPr id="5" name="Flèche : droite 4">
            <a:extLst>
              <a:ext uri="{FF2B5EF4-FFF2-40B4-BE49-F238E27FC236}">
                <a16:creationId xmlns:a16="http://schemas.microsoft.com/office/drawing/2014/main" id="{34766788-659C-B9A0-CF8B-A2E78B6BF709}"/>
              </a:ext>
            </a:extLst>
          </p:cNvPr>
          <p:cNvSpPr/>
          <p:nvPr/>
        </p:nvSpPr>
        <p:spPr>
          <a:xfrm>
            <a:off x="528008" y="3758825"/>
            <a:ext cx="153525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0000"/>
              </a:solidFill>
              <a:highlight>
                <a:srgbClr val="FFFF00"/>
              </a:highlight>
            </a:endParaRPr>
          </a:p>
        </p:txBody>
      </p:sp>
    </p:spTree>
    <p:extLst>
      <p:ext uri="{BB962C8B-B14F-4D97-AF65-F5344CB8AC3E}">
        <p14:creationId xmlns:p14="http://schemas.microsoft.com/office/powerpoint/2010/main" val="2548804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C96AB371-9ABC-F534-DEE7-C9D180F0012F}"/>
              </a:ext>
            </a:extLst>
          </p:cNvPr>
          <p:cNvSpPr>
            <a:spLocks noGrp="1"/>
          </p:cNvSpPr>
          <p:nvPr>
            <p:ph type="subTitle" idx="1"/>
          </p:nvPr>
        </p:nvSpPr>
        <p:spPr>
          <a:xfrm>
            <a:off x="2426676" y="386861"/>
            <a:ext cx="9050215" cy="6107723"/>
          </a:xfrm>
        </p:spPr>
        <p:txBody>
          <a:bodyPr>
            <a:normAutofit lnSpcReduction="10000"/>
          </a:bodyPr>
          <a:lstStyle/>
          <a:p>
            <a:pPr>
              <a:lnSpc>
                <a:spcPct val="107000"/>
              </a:lnSpc>
              <a:spcAft>
                <a:spcPts val="900"/>
              </a:spcAft>
            </a:pPr>
            <a:r>
              <a:rPr lang="fr-FR" sz="2800" b="1" dirty="0">
                <a:solidFill>
                  <a:srgbClr val="000000"/>
                </a:solidFill>
                <a:effectLst/>
                <a:ea typeface="Times New Roman" panose="02020603050405020304" pitchFamily="18" charset="0"/>
                <a:cs typeface="Times New Roman" panose="02020603050405020304" pitchFamily="18" charset="0"/>
              </a:rPr>
              <a:t>Formation initiale (2/2)</a:t>
            </a:r>
          </a:p>
          <a:p>
            <a:pPr algn="just">
              <a:lnSpc>
                <a:spcPct val="107000"/>
              </a:lnSpc>
              <a:spcAft>
                <a:spcPts val="900"/>
              </a:spcAft>
            </a:pPr>
            <a:r>
              <a:rPr lang="fr-FR" b="1" dirty="0">
                <a:solidFill>
                  <a:srgbClr val="000000"/>
                </a:solidFill>
                <a:effectLst/>
                <a:ea typeface="Times New Roman" panose="02020603050405020304" pitchFamily="18" charset="0"/>
                <a:cs typeface="Times New Roman" panose="02020603050405020304" pitchFamily="18" charset="0"/>
              </a:rPr>
              <a:t>Cas particuliers pour </a:t>
            </a:r>
            <a:r>
              <a:rPr lang="fr-FR" b="1" dirty="0">
                <a:solidFill>
                  <a:srgbClr val="000000"/>
                </a:solidFill>
                <a:ea typeface="Times New Roman" panose="02020603050405020304" pitchFamily="18" charset="0"/>
                <a:cs typeface="Times New Roman" panose="02020603050405020304" pitchFamily="18" charset="0"/>
              </a:rPr>
              <a:t>l</a:t>
            </a:r>
            <a:r>
              <a:rPr lang="fr-FR" b="1" dirty="0">
                <a:solidFill>
                  <a:srgbClr val="000000"/>
                </a:solidFill>
                <a:effectLst/>
                <a:ea typeface="Times New Roman" panose="02020603050405020304" pitchFamily="18" charset="0"/>
                <a:cs typeface="Times New Roman" panose="02020603050405020304" pitchFamily="18" charset="0"/>
              </a:rPr>
              <a:t>es dossiers des candidats  :</a:t>
            </a:r>
            <a:endParaRPr lang="fr-FR" b="1" dirty="0">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fr-FR" b="1" dirty="0">
                <a:solidFill>
                  <a:srgbClr val="000000"/>
                </a:solidFill>
                <a:effectLst/>
                <a:ea typeface="Times New Roman" panose="02020603050405020304" pitchFamily="18" charset="0"/>
                <a:cs typeface="Times New Roman" panose="02020603050405020304" pitchFamily="18" charset="0"/>
              </a:rPr>
              <a:t>dont la formation initiale </a:t>
            </a:r>
            <a:r>
              <a:rPr lang="fr-FR" dirty="0">
                <a:solidFill>
                  <a:srgbClr val="000000"/>
                </a:solidFill>
                <a:effectLst/>
                <a:ea typeface="Times New Roman" panose="02020603050405020304" pitchFamily="18" charset="0"/>
                <a:cs typeface="Times New Roman" panose="02020603050405020304" pitchFamily="18" charset="0"/>
              </a:rPr>
              <a:t>n‘est pas en psychologie ou ergonomie mais relève d‘un champ disciplinaire différent ;</a:t>
            </a:r>
            <a:endParaRPr lang="fr-FR" dirty="0">
              <a:solidFill>
                <a:srgbClr val="212529"/>
              </a:solidFill>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fr-FR" dirty="0">
                <a:solidFill>
                  <a:srgbClr val="000000"/>
                </a:solidFill>
                <a:effectLst/>
                <a:ea typeface="Times New Roman" panose="02020603050405020304" pitchFamily="18" charset="0"/>
                <a:cs typeface="Times New Roman" panose="02020603050405020304" pitchFamily="18" charset="0"/>
              </a:rPr>
              <a:t>ou, </a:t>
            </a:r>
            <a:r>
              <a:rPr lang="fr-FR" b="1" dirty="0">
                <a:solidFill>
                  <a:srgbClr val="000000"/>
                </a:solidFill>
                <a:effectLst/>
                <a:ea typeface="Times New Roman" panose="02020603050405020304" pitchFamily="18" charset="0"/>
                <a:cs typeface="Times New Roman" panose="02020603050405020304" pitchFamily="18" charset="0"/>
              </a:rPr>
              <a:t>dont le doctorat </a:t>
            </a:r>
            <a:r>
              <a:rPr lang="fr-FR" dirty="0">
                <a:solidFill>
                  <a:srgbClr val="000000"/>
                </a:solidFill>
                <a:effectLst/>
                <a:ea typeface="Times New Roman" panose="02020603050405020304" pitchFamily="18" charset="0"/>
                <a:cs typeface="Times New Roman" panose="02020603050405020304" pitchFamily="18" charset="0"/>
              </a:rPr>
              <a:t>ne relève pas du champ de la psychologie ou de l‘ergonomie,</a:t>
            </a:r>
            <a:endParaRPr lang="fr-FR" dirty="0">
              <a:solidFill>
                <a:srgbClr val="212529"/>
              </a:solidFill>
              <a:effectLst/>
              <a:ea typeface="Calibri" panose="020F0502020204030204" pitchFamily="34" charset="0"/>
              <a:cs typeface="Times New Roman" panose="02020603050405020304" pitchFamily="18" charset="0"/>
            </a:endParaRPr>
          </a:p>
          <a:p>
            <a:pPr algn="just">
              <a:lnSpc>
                <a:spcPct val="107000"/>
              </a:lnSpc>
              <a:spcAft>
                <a:spcPts val="900"/>
              </a:spcAft>
            </a:pPr>
            <a:r>
              <a:rPr lang="fr-FR" dirty="0">
                <a:solidFill>
                  <a:srgbClr val="000000"/>
                </a:solidFill>
                <a:effectLst/>
                <a:ea typeface="Times New Roman" panose="02020603050405020304" pitchFamily="18" charset="0"/>
                <a:cs typeface="Times New Roman" panose="02020603050405020304" pitchFamily="18" charset="0"/>
              </a:rPr>
              <a:t>Il sera alors porté un intérêt tout particulier aux autres aspects du dossier, notamment </a:t>
            </a:r>
            <a:r>
              <a:rPr lang="fr-FR" dirty="0">
                <a:solidFill>
                  <a:srgbClr val="000000"/>
                </a:solidFill>
                <a:effectLst/>
                <a:highlight>
                  <a:srgbClr val="FFFF00"/>
                </a:highlight>
                <a:ea typeface="Times New Roman" panose="02020603050405020304" pitchFamily="18" charset="0"/>
                <a:cs typeface="Times New Roman" panose="02020603050405020304" pitchFamily="18" charset="0"/>
              </a:rPr>
              <a:t>les enseignements et publications dans le champ de la psychologie ou ergonomie et la présence d‘un membre du jury relevant de la 16</a:t>
            </a:r>
            <a:r>
              <a:rPr lang="fr-FR" baseline="30000" dirty="0">
                <a:solidFill>
                  <a:srgbClr val="000000"/>
                </a:solidFill>
                <a:effectLst/>
                <a:highlight>
                  <a:srgbClr val="FFFF00"/>
                </a:highlight>
                <a:ea typeface="Times New Roman" panose="02020603050405020304" pitchFamily="18" charset="0"/>
                <a:cs typeface="Times New Roman" panose="02020603050405020304" pitchFamily="18" charset="0"/>
              </a:rPr>
              <a:t>e</a:t>
            </a:r>
            <a:r>
              <a:rPr lang="fr-FR" dirty="0">
                <a:solidFill>
                  <a:srgbClr val="000000"/>
                </a:solidFill>
                <a:effectLst/>
                <a:highlight>
                  <a:srgbClr val="FFFF00"/>
                </a:highlight>
                <a:ea typeface="Times New Roman" panose="02020603050405020304" pitchFamily="18" charset="0"/>
                <a:cs typeface="Times New Roman" panose="02020603050405020304" pitchFamily="18" charset="0"/>
              </a:rPr>
              <a:t> section (présence vivement conseillée).</a:t>
            </a:r>
          </a:p>
          <a:p>
            <a:pPr algn="just">
              <a:lnSpc>
                <a:spcPct val="107000"/>
              </a:lnSpc>
              <a:spcAft>
                <a:spcPts val="900"/>
              </a:spcAft>
            </a:pPr>
            <a:r>
              <a:rPr lang="fr-FR" sz="2000" dirty="0">
                <a:solidFill>
                  <a:srgbClr val="000000"/>
                </a:solidFill>
                <a:effectLst/>
                <a:ea typeface="Times New Roman" panose="02020603050405020304" pitchFamily="18" charset="0"/>
              </a:rPr>
              <a:t>Il est expressément demandé aux </a:t>
            </a:r>
            <a:r>
              <a:rPr lang="fr-FR" sz="2000" dirty="0" err="1">
                <a:solidFill>
                  <a:srgbClr val="000000"/>
                </a:solidFill>
                <a:effectLst/>
                <a:ea typeface="Times New Roman" panose="02020603050405020304" pitchFamily="18" charset="0"/>
              </a:rPr>
              <a:t>candidat·e·s</a:t>
            </a:r>
            <a:r>
              <a:rPr lang="fr-FR" sz="2000" dirty="0">
                <a:solidFill>
                  <a:srgbClr val="000000"/>
                </a:solidFill>
                <a:effectLst/>
                <a:ea typeface="Times New Roman" panose="02020603050405020304" pitchFamily="18" charset="0"/>
              </a:rPr>
              <a:t> qui sont dans ces cas de justifier leur demande de qualification en 16</a:t>
            </a:r>
            <a:r>
              <a:rPr lang="fr-FR" sz="2000" baseline="30000" dirty="0">
                <a:solidFill>
                  <a:srgbClr val="000000"/>
                </a:solidFill>
                <a:effectLst/>
                <a:ea typeface="Times New Roman" panose="02020603050405020304" pitchFamily="18" charset="0"/>
              </a:rPr>
              <a:t>e</a:t>
            </a:r>
            <a:r>
              <a:rPr lang="fr-FR" sz="2000" dirty="0">
                <a:solidFill>
                  <a:srgbClr val="000000"/>
                </a:solidFill>
                <a:effectLst/>
                <a:ea typeface="Times New Roman" panose="02020603050405020304" pitchFamily="18" charset="0"/>
              </a:rPr>
              <a:t> section et/ou de montrer en quoi leurs thématiques de recherche s‘inscrivent dans le champ de la psychologie ou ergonomie</a:t>
            </a:r>
            <a:endParaRPr lang="fr-FR" sz="2000" dirty="0">
              <a:effectLst/>
              <a:highlight>
                <a:srgbClr val="FFFF00"/>
              </a:highlight>
              <a:ea typeface="Calibri" panose="020F0502020204030204" pitchFamily="34" charset="0"/>
              <a:cs typeface="Times New Roman" panose="02020603050405020304" pitchFamily="18" charset="0"/>
            </a:endParaRPr>
          </a:p>
          <a:p>
            <a:endParaRPr lang="fr-FR" dirty="0"/>
          </a:p>
        </p:txBody>
      </p:sp>
      <p:sp>
        <p:nvSpPr>
          <p:cNvPr id="2" name="Flèche : droite 1">
            <a:extLst>
              <a:ext uri="{FF2B5EF4-FFF2-40B4-BE49-F238E27FC236}">
                <a16:creationId xmlns:a16="http://schemas.microsoft.com/office/drawing/2014/main" id="{A0E62FBB-1240-6386-6D39-3471BF3B9DC8}"/>
              </a:ext>
            </a:extLst>
          </p:cNvPr>
          <p:cNvSpPr/>
          <p:nvPr/>
        </p:nvSpPr>
        <p:spPr>
          <a:xfrm>
            <a:off x="891423" y="4143742"/>
            <a:ext cx="153525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0000"/>
              </a:solidFill>
              <a:highlight>
                <a:srgbClr val="FFFF00"/>
              </a:highlight>
            </a:endParaRPr>
          </a:p>
        </p:txBody>
      </p:sp>
    </p:spTree>
    <p:extLst>
      <p:ext uri="{BB962C8B-B14F-4D97-AF65-F5344CB8AC3E}">
        <p14:creationId xmlns:p14="http://schemas.microsoft.com/office/powerpoint/2010/main" val="2559750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C96AB371-9ABC-F534-DEE7-C9D180F0012F}"/>
              </a:ext>
            </a:extLst>
          </p:cNvPr>
          <p:cNvSpPr>
            <a:spLocks noGrp="1"/>
          </p:cNvSpPr>
          <p:nvPr>
            <p:ph type="subTitle" idx="1"/>
          </p:nvPr>
        </p:nvSpPr>
        <p:spPr>
          <a:xfrm>
            <a:off x="2039815" y="422032"/>
            <a:ext cx="9144000" cy="5603630"/>
          </a:xfrm>
        </p:spPr>
        <p:txBody>
          <a:bodyPr>
            <a:normAutofit fontScale="92500"/>
          </a:bodyPr>
          <a:lstStyle/>
          <a:p>
            <a:pPr>
              <a:lnSpc>
                <a:spcPct val="107000"/>
              </a:lnSpc>
              <a:spcAft>
                <a:spcPts val="900"/>
              </a:spcAft>
            </a:pPr>
            <a:r>
              <a:rPr lang="fr-FR" sz="3000" b="1" dirty="0">
                <a:solidFill>
                  <a:srgbClr val="000000"/>
                </a:solidFill>
                <a:ea typeface="Calibri" panose="020F0502020204030204" pitchFamily="34" charset="0"/>
                <a:cs typeface="Times New Roman" panose="02020603050405020304" pitchFamily="18" charset="0"/>
              </a:rPr>
              <a:t>Activités de recherche : Exigences de Publications (1/3)</a:t>
            </a:r>
            <a:endParaRPr lang="fr-FR" sz="3000" dirty="0">
              <a:effectLst/>
              <a:ea typeface="Calibri" panose="020F0502020204030204" pitchFamily="34" charset="0"/>
              <a:cs typeface="Times New Roman" panose="02020603050405020304" pitchFamily="18" charset="0"/>
            </a:endParaRPr>
          </a:p>
          <a:p>
            <a:pPr algn="just">
              <a:lnSpc>
                <a:spcPct val="107000"/>
              </a:lnSpc>
              <a:spcAft>
                <a:spcPts val="900"/>
              </a:spcAft>
            </a:pPr>
            <a:r>
              <a:rPr lang="fr-FR" sz="2600" dirty="0">
                <a:solidFill>
                  <a:srgbClr val="000000"/>
                </a:solidFill>
                <a:effectLst/>
                <a:ea typeface="Times New Roman" panose="02020603050405020304" pitchFamily="18" charset="0"/>
                <a:cs typeface="Times New Roman" panose="02020603050405020304" pitchFamily="18" charset="0"/>
              </a:rPr>
              <a:t>Publication d‘au moins </a:t>
            </a:r>
            <a:r>
              <a:rPr lang="fr-FR" sz="2600" b="1" dirty="0">
                <a:solidFill>
                  <a:srgbClr val="000000"/>
                </a:solidFill>
                <a:effectLst/>
                <a:highlight>
                  <a:srgbClr val="FFFF00"/>
                </a:highlight>
                <a:ea typeface="Times New Roman" panose="02020603050405020304" pitchFamily="18" charset="0"/>
                <a:cs typeface="Times New Roman" panose="02020603050405020304" pitchFamily="18" charset="0"/>
              </a:rPr>
              <a:t>DEUX articles</a:t>
            </a:r>
            <a:r>
              <a:rPr lang="fr-FR" sz="2600" dirty="0">
                <a:solidFill>
                  <a:srgbClr val="000000"/>
                </a:solidFill>
                <a:effectLst/>
                <a:highlight>
                  <a:srgbClr val="FFFF00"/>
                </a:highlight>
                <a:ea typeface="Times New Roman" panose="02020603050405020304" pitchFamily="18" charset="0"/>
                <a:cs typeface="Times New Roman" panose="02020603050405020304" pitchFamily="18" charset="0"/>
              </a:rPr>
              <a:t> </a:t>
            </a:r>
            <a:r>
              <a:rPr lang="fr-FR" sz="2600" b="1" dirty="0">
                <a:solidFill>
                  <a:srgbClr val="000000"/>
                </a:solidFill>
                <a:effectLst/>
                <a:highlight>
                  <a:srgbClr val="FFFF00"/>
                </a:highlight>
                <a:ea typeface="Times New Roman" panose="02020603050405020304" pitchFamily="18" charset="0"/>
                <a:cs typeface="Times New Roman" panose="02020603050405020304" pitchFamily="18" charset="0"/>
              </a:rPr>
              <a:t>dans des revues différentes </a:t>
            </a:r>
          </a:p>
          <a:p>
            <a:pPr algn="just">
              <a:lnSpc>
                <a:spcPct val="107000"/>
              </a:lnSpc>
              <a:spcAft>
                <a:spcPts val="900"/>
              </a:spcAft>
            </a:pPr>
            <a:r>
              <a:rPr lang="fr-FR" b="1" dirty="0">
                <a:solidFill>
                  <a:srgbClr val="000000"/>
                </a:solidFill>
                <a:effectLst/>
                <a:highlight>
                  <a:srgbClr val="FFFF00"/>
                </a:highlight>
                <a:ea typeface="Times New Roman" panose="02020603050405020304" pitchFamily="18" charset="0"/>
                <a:cs typeface="Times New Roman" panose="02020603050405020304" pitchFamily="18" charset="0"/>
              </a:rPr>
              <a:t>de psychologie ou ergonomie à comité de lecture</a:t>
            </a:r>
            <a:r>
              <a:rPr lang="fr-FR" dirty="0">
                <a:solidFill>
                  <a:srgbClr val="000000"/>
                </a:solidFill>
                <a:effectLst/>
                <a:highlight>
                  <a:srgbClr val="FFFF00"/>
                </a:highlight>
                <a:ea typeface="Times New Roman" panose="02020603050405020304" pitchFamily="18" charset="0"/>
                <a:cs typeface="Times New Roman" panose="02020603050405020304" pitchFamily="18" charset="0"/>
              </a:rPr>
              <a:t> </a:t>
            </a:r>
          </a:p>
          <a:p>
            <a:pPr algn="just">
              <a:lnSpc>
                <a:spcPct val="107000"/>
              </a:lnSpc>
              <a:spcAft>
                <a:spcPts val="900"/>
              </a:spcAft>
            </a:pPr>
            <a:r>
              <a:rPr lang="fr-FR" b="1" dirty="0">
                <a:solidFill>
                  <a:srgbClr val="000000"/>
                </a:solidFill>
                <a:effectLst/>
                <a:highlight>
                  <a:srgbClr val="FFFF00"/>
                </a:highlight>
                <a:ea typeface="Times New Roman" panose="02020603050405020304" pitchFamily="18" charset="0"/>
                <a:cs typeface="Times New Roman" panose="02020603050405020304" pitchFamily="18" charset="0"/>
              </a:rPr>
              <a:t>indexées dans les grandes bases de données</a:t>
            </a:r>
            <a:r>
              <a:rPr lang="fr-FR" dirty="0">
                <a:solidFill>
                  <a:srgbClr val="000000"/>
                </a:solidFill>
                <a:effectLst/>
                <a:highlight>
                  <a:srgbClr val="FFFF00"/>
                </a:highlight>
                <a:ea typeface="Times New Roman" panose="02020603050405020304" pitchFamily="18" charset="0"/>
                <a:cs typeface="Times New Roman" panose="02020603050405020304" pitchFamily="18" charset="0"/>
              </a:rPr>
              <a:t> (</a:t>
            </a:r>
            <a:r>
              <a:rPr lang="fr-FR" dirty="0" err="1">
                <a:solidFill>
                  <a:srgbClr val="000000"/>
                </a:solidFill>
                <a:effectLst/>
                <a:highlight>
                  <a:srgbClr val="FFFF00"/>
                </a:highlight>
                <a:ea typeface="Times New Roman" panose="02020603050405020304" pitchFamily="18" charset="0"/>
                <a:cs typeface="Times New Roman" panose="02020603050405020304" pitchFamily="18" charset="0"/>
              </a:rPr>
              <a:t>PsycINFO</a:t>
            </a:r>
            <a:r>
              <a:rPr lang="fr-FR" dirty="0">
                <a:solidFill>
                  <a:srgbClr val="000000"/>
                </a:solidFill>
                <a:effectLst/>
                <a:highlight>
                  <a:srgbClr val="FFFF00"/>
                </a:highlight>
                <a:ea typeface="Times New Roman" panose="02020603050405020304" pitchFamily="18" charset="0"/>
                <a:cs typeface="Times New Roman" panose="02020603050405020304" pitchFamily="18" charset="0"/>
              </a:rPr>
              <a:t>, </a:t>
            </a:r>
            <a:r>
              <a:rPr lang="fr-FR" i="1" dirty="0" err="1">
                <a:solidFill>
                  <a:srgbClr val="000000"/>
                </a:solidFill>
                <a:effectLst/>
                <a:highlight>
                  <a:srgbClr val="FFFF00"/>
                </a:highlight>
                <a:ea typeface="Times New Roman" panose="02020603050405020304" pitchFamily="18" charset="0"/>
                <a:cs typeface="Times New Roman" panose="02020603050405020304" pitchFamily="18" charset="0"/>
              </a:rPr>
              <a:t>Ergonomics</a:t>
            </a:r>
            <a:r>
              <a:rPr lang="fr-FR" i="1" dirty="0">
                <a:solidFill>
                  <a:srgbClr val="000000"/>
                </a:solidFill>
                <a:effectLst/>
                <a:highlight>
                  <a:srgbClr val="FFFF00"/>
                </a:highlight>
                <a:ea typeface="Times New Roman" panose="02020603050405020304" pitchFamily="18" charset="0"/>
                <a:cs typeface="Times New Roman" panose="02020603050405020304" pitchFamily="18" charset="0"/>
              </a:rPr>
              <a:t> Abstracts</a:t>
            </a:r>
            <a:r>
              <a:rPr lang="fr-FR" dirty="0">
                <a:solidFill>
                  <a:srgbClr val="000000"/>
                </a:solidFill>
                <a:effectLst/>
                <a:highlight>
                  <a:srgbClr val="FFFF00"/>
                </a:highlight>
                <a:ea typeface="Times New Roman" panose="02020603050405020304" pitchFamily="18" charset="0"/>
                <a:cs typeface="Times New Roman" panose="02020603050405020304" pitchFamily="18" charset="0"/>
              </a:rPr>
              <a:t>, ISI, </a:t>
            </a:r>
            <a:r>
              <a:rPr lang="fr-FR" i="1" dirty="0" err="1">
                <a:solidFill>
                  <a:srgbClr val="000000"/>
                </a:solidFill>
                <a:effectLst/>
                <a:highlight>
                  <a:srgbClr val="FFFF00"/>
                </a:highlight>
                <a:ea typeface="Times New Roman" panose="02020603050405020304" pitchFamily="18" charset="0"/>
                <a:cs typeface="Times New Roman" panose="02020603050405020304" pitchFamily="18" charset="0"/>
              </a:rPr>
              <a:t>Medline</a:t>
            </a:r>
            <a:r>
              <a:rPr lang="fr-FR" i="1" dirty="0">
                <a:solidFill>
                  <a:srgbClr val="000000"/>
                </a:solidFill>
                <a:effectLst/>
                <a:highlight>
                  <a:srgbClr val="FFFF00"/>
                </a:highlight>
                <a:ea typeface="Times New Roman" panose="02020603050405020304" pitchFamily="18" charset="0"/>
                <a:cs typeface="Times New Roman" panose="02020603050405020304" pitchFamily="18" charset="0"/>
              </a:rPr>
              <a:t>, </a:t>
            </a:r>
            <a:r>
              <a:rPr lang="fr-FR" i="1" dirty="0" err="1">
                <a:solidFill>
                  <a:srgbClr val="000000"/>
                </a:solidFill>
                <a:effectLst/>
                <a:highlight>
                  <a:srgbClr val="FFFF00"/>
                </a:highlight>
                <a:ea typeface="Times New Roman" panose="02020603050405020304" pitchFamily="18" charset="0"/>
                <a:cs typeface="Times New Roman" panose="02020603050405020304" pitchFamily="18" charset="0"/>
              </a:rPr>
              <a:t>Scimago-Scopus</a:t>
            </a:r>
            <a:r>
              <a:rPr lang="fr-FR" dirty="0">
                <a:solidFill>
                  <a:srgbClr val="000000"/>
                </a:solidFill>
                <a:effectLst/>
                <a:highlight>
                  <a:srgbClr val="FFFF00"/>
                </a:highlight>
                <a:ea typeface="Times New Roman" panose="02020603050405020304" pitchFamily="18" charset="0"/>
                <a:cs typeface="Times New Roman" panose="02020603050405020304" pitchFamily="18" charset="0"/>
              </a:rPr>
              <a:t>)</a:t>
            </a:r>
          </a:p>
          <a:p>
            <a:pPr algn="just">
              <a:lnSpc>
                <a:spcPct val="107000"/>
              </a:lnSpc>
              <a:spcAft>
                <a:spcPts val="900"/>
              </a:spcAft>
            </a:pPr>
            <a:endParaRPr lang="fr-FR" dirty="0">
              <a:effectLst/>
              <a:ea typeface="Calibri" panose="020F0502020204030204" pitchFamily="34" charset="0"/>
              <a:cs typeface="Times New Roman" panose="02020603050405020304" pitchFamily="18" charset="0"/>
            </a:endParaRPr>
          </a:p>
          <a:p>
            <a:pPr algn="just">
              <a:lnSpc>
                <a:spcPct val="107000"/>
              </a:lnSpc>
              <a:spcAft>
                <a:spcPts val="900"/>
              </a:spcAft>
            </a:pPr>
            <a:r>
              <a:rPr lang="fr-FR" sz="2600" b="1" dirty="0">
                <a:solidFill>
                  <a:srgbClr val="000000"/>
                </a:solidFill>
                <a:effectLst/>
                <a:highlight>
                  <a:srgbClr val="FFFF00"/>
                </a:highlight>
                <a:ea typeface="Times New Roman" panose="02020603050405020304" pitchFamily="18" charset="0"/>
                <a:cs typeface="Times New Roman" panose="02020603050405020304" pitchFamily="18" charset="0"/>
              </a:rPr>
              <a:t>Un des deux articles doit impérativement être signé en 1er auteur.</a:t>
            </a:r>
            <a:r>
              <a:rPr lang="fr-FR" sz="2600" dirty="0">
                <a:solidFill>
                  <a:srgbClr val="000000"/>
                </a:solidFill>
                <a:effectLst/>
                <a:highlight>
                  <a:srgbClr val="FFFF00"/>
                </a:highlight>
                <a:ea typeface="Times New Roman" panose="02020603050405020304" pitchFamily="18" charset="0"/>
                <a:cs typeface="Times New Roman" panose="02020603050405020304" pitchFamily="18" charset="0"/>
              </a:rPr>
              <a:t> </a:t>
            </a:r>
          </a:p>
          <a:p>
            <a:pPr algn="just">
              <a:lnSpc>
                <a:spcPct val="107000"/>
              </a:lnSpc>
              <a:spcAft>
                <a:spcPts val="900"/>
              </a:spcAft>
            </a:pPr>
            <a:r>
              <a:rPr lang="fr-FR" dirty="0">
                <a:solidFill>
                  <a:srgbClr val="000000"/>
                </a:solidFill>
                <a:effectLst/>
                <a:ea typeface="Times New Roman" panose="02020603050405020304" pitchFamily="18" charset="0"/>
                <a:cs typeface="Times New Roman" panose="02020603050405020304" pitchFamily="18" charset="0"/>
              </a:rPr>
              <a:t>Cet article devra être </a:t>
            </a:r>
            <a:r>
              <a:rPr lang="fr-FR" dirty="0">
                <a:solidFill>
                  <a:srgbClr val="000000"/>
                </a:solidFill>
                <a:effectLst/>
                <a:highlight>
                  <a:srgbClr val="FFFF00"/>
                </a:highlight>
                <a:ea typeface="Times New Roman" panose="02020603050405020304" pitchFamily="18" charset="0"/>
                <a:cs typeface="Times New Roman" panose="02020603050405020304" pitchFamily="18" charset="0"/>
              </a:rPr>
              <a:t>publié dans une revue différente de celle dans laquelle le directeur de la thèse exerce des responsabilités éditoriales et/ou dans un numéro qui n‘est pas coordonné par ce même directeur.</a:t>
            </a:r>
            <a:endParaRPr lang="fr-FR" dirty="0">
              <a:effectLst/>
              <a:highlight>
                <a:srgbClr val="FFFF00"/>
              </a:highlight>
              <a:ea typeface="Calibri" panose="020F0502020204030204" pitchFamily="34" charset="0"/>
              <a:cs typeface="Times New Roman" panose="02020603050405020304" pitchFamily="18" charset="0"/>
            </a:endParaRPr>
          </a:p>
          <a:p>
            <a:endParaRPr lang="fr-FR" dirty="0"/>
          </a:p>
        </p:txBody>
      </p:sp>
      <p:sp>
        <p:nvSpPr>
          <p:cNvPr id="2" name="Flèche : droite 1">
            <a:extLst>
              <a:ext uri="{FF2B5EF4-FFF2-40B4-BE49-F238E27FC236}">
                <a16:creationId xmlns:a16="http://schemas.microsoft.com/office/drawing/2014/main" id="{BF1ED6C1-E4BF-20A2-7D97-8BCFAEDE13BF}"/>
              </a:ext>
            </a:extLst>
          </p:cNvPr>
          <p:cNvSpPr/>
          <p:nvPr/>
        </p:nvSpPr>
        <p:spPr>
          <a:xfrm>
            <a:off x="504562" y="1283310"/>
            <a:ext cx="153525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0000"/>
              </a:solidFill>
              <a:highlight>
                <a:srgbClr val="FFFF00"/>
              </a:highlight>
            </a:endParaRPr>
          </a:p>
        </p:txBody>
      </p:sp>
      <p:sp>
        <p:nvSpPr>
          <p:cNvPr id="4" name="Flèche : droite 3">
            <a:extLst>
              <a:ext uri="{FF2B5EF4-FFF2-40B4-BE49-F238E27FC236}">
                <a16:creationId xmlns:a16="http://schemas.microsoft.com/office/drawing/2014/main" id="{46F35771-1E2E-E337-2C20-A9D9C4487497}"/>
              </a:ext>
            </a:extLst>
          </p:cNvPr>
          <p:cNvSpPr/>
          <p:nvPr/>
        </p:nvSpPr>
        <p:spPr>
          <a:xfrm>
            <a:off x="504561" y="4017902"/>
            <a:ext cx="153525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0000"/>
              </a:solidFill>
              <a:highlight>
                <a:srgbClr val="FFFF00"/>
              </a:highlight>
            </a:endParaRPr>
          </a:p>
        </p:txBody>
      </p:sp>
    </p:spTree>
    <p:extLst>
      <p:ext uri="{BB962C8B-B14F-4D97-AF65-F5344CB8AC3E}">
        <p14:creationId xmlns:p14="http://schemas.microsoft.com/office/powerpoint/2010/main" val="2510460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C96AB371-9ABC-F534-DEE7-C9D180F0012F}"/>
              </a:ext>
            </a:extLst>
          </p:cNvPr>
          <p:cNvSpPr>
            <a:spLocks noGrp="1"/>
          </p:cNvSpPr>
          <p:nvPr>
            <p:ph type="subTitle" idx="1"/>
          </p:nvPr>
        </p:nvSpPr>
        <p:spPr>
          <a:xfrm>
            <a:off x="2039815" y="281354"/>
            <a:ext cx="9144000" cy="6330461"/>
          </a:xfrm>
        </p:spPr>
        <p:txBody>
          <a:bodyPr>
            <a:normAutofit fontScale="85000" lnSpcReduction="20000"/>
          </a:bodyPr>
          <a:lstStyle/>
          <a:p>
            <a:pPr>
              <a:lnSpc>
                <a:spcPct val="107000"/>
              </a:lnSpc>
              <a:spcAft>
                <a:spcPts val="900"/>
              </a:spcAft>
            </a:pPr>
            <a:r>
              <a:rPr lang="fr-FR" sz="3300" b="1" dirty="0">
                <a:solidFill>
                  <a:srgbClr val="000000"/>
                </a:solidFill>
                <a:ea typeface="Calibri" panose="020F0502020204030204" pitchFamily="34" charset="0"/>
                <a:cs typeface="Times New Roman" panose="02020603050405020304" pitchFamily="18" charset="0"/>
              </a:rPr>
              <a:t>Activités de recherche : Exigences de Publications (2/3)</a:t>
            </a:r>
          </a:p>
          <a:p>
            <a:pPr algn="just"/>
            <a:endParaRPr lang="fr-FR" sz="2800" b="1" dirty="0">
              <a:solidFill>
                <a:srgbClr val="000000"/>
              </a:solidFill>
              <a:ea typeface="Times New Roman" panose="02020603050405020304" pitchFamily="18" charset="0"/>
            </a:endParaRPr>
          </a:p>
          <a:p>
            <a:pPr algn="just"/>
            <a:r>
              <a:rPr lang="fr-FR" sz="2800" b="1" dirty="0">
                <a:solidFill>
                  <a:srgbClr val="000000"/>
                </a:solidFill>
                <a:ea typeface="Times New Roman" panose="02020603050405020304" pitchFamily="18" charset="0"/>
              </a:rPr>
              <a:t>Pour</a:t>
            </a:r>
            <a:r>
              <a:rPr lang="fr-FR" sz="2800" b="1" dirty="0">
                <a:solidFill>
                  <a:srgbClr val="000000"/>
                </a:solidFill>
                <a:effectLst/>
                <a:ea typeface="Times New Roman" panose="02020603050405020304" pitchFamily="18" charset="0"/>
              </a:rPr>
              <a:t> les articles non encore publiés </a:t>
            </a:r>
          </a:p>
          <a:p>
            <a:pPr algn="just"/>
            <a:r>
              <a:rPr lang="fr-FR" sz="2800" b="1" dirty="0">
                <a:solidFill>
                  <a:srgbClr val="000000"/>
                </a:solidFill>
                <a:effectLst/>
                <a:ea typeface="Times New Roman" panose="02020603050405020304" pitchFamily="18" charset="0"/>
              </a:rPr>
              <a:t>mais mentionnés comme acceptés, sous presse ou à paraître :</a:t>
            </a:r>
            <a:endParaRPr lang="fr-FR" sz="2800" dirty="0">
              <a:solidFill>
                <a:srgbClr val="000000"/>
              </a:solidFill>
              <a:effectLst/>
              <a:ea typeface="Times New Roman" panose="02020603050405020304" pitchFamily="18" charset="0"/>
            </a:endParaRPr>
          </a:p>
          <a:p>
            <a:pPr algn="just"/>
            <a:r>
              <a:rPr lang="fr-FR" sz="2800" dirty="0">
                <a:solidFill>
                  <a:srgbClr val="000000"/>
                </a:solidFill>
                <a:effectLst/>
                <a:highlight>
                  <a:srgbClr val="FFFF00"/>
                </a:highlight>
                <a:ea typeface="Times New Roman" panose="02020603050405020304" pitchFamily="18" charset="0"/>
              </a:rPr>
              <a:t>les candidats doivent impérativement fournir le justificatif de l‘acceptation (courrier ou courriel de l‘éditeur de la revue).</a:t>
            </a:r>
            <a:r>
              <a:rPr lang="fr-FR" sz="2800" dirty="0">
                <a:solidFill>
                  <a:srgbClr val="000000"/>
                </a:solidFill>
                <a:effectLst/>
                <a:ea typeface="Times New Roman" panose="02020603050405020304" pitchFamily="18" charset="0"/>
              </a:rPr>
              <a:t> </a:t>
            </a:r>
          </a:p>
          <a:p>
            <a:pPr algn="just"/>
            <a:r>
              <a:rPr lang="fr-FR" sz="2800" dirty="0">
                <a:solidFill>
                  <a:srgbClr val="000000"/>
                </a:solidFill>
                <a:effectLst/>
                <a:ea typeface="Times New Roman" panose="02020603050405020304" pitchFamily="18" charset="0"/>
              </a:rPr>
              <a:t>A défaut d‘attestation de l‘acceptation, l‘article mentionné dans le dossier comme accepté, sous presse ou à paraître ne sera pas pris en considération lors de l‘examen du dossier de candidature.</a:t>
            </a:r>
          </a:p>
          <a:p>
            <a:pPr algn="just"/>
            <a:endParaRPr lang="fr-FR" sz="2800" dirty="0">
              <a:solidFill>
                <a:srgbClr val="000000"/>
              </a:solidFill>
              <a:effectLst/>
              <a:ea typeface="Times New Roman" panose="02020603050405020304" pitchFamily="18" charset="0"/>
            </a:endParaRPr>
          </a:p>
          <a:p>
            <a:pPr algn="just"/>
            <a:r>
              <a:rPr lang="fr-FR" sz="2800" b="1" dirty="0">
                <a:solidFill>
                  <a:srgbClr val="000000"/>
                </a:solidFill>
                <a:effectLst/>
                <a:ea typeface="Times New Roman" panose="02020603050405020304" pitchFamily="18" charset="0"/>
                <a:cs typeface="Times New Roman" panose="02020603050405020304" pitchFamily="18" charset="0"/>
              </a:rPr>
              <a:t>Les candidats doivent impérativement lister leurs publications (parues ou acceptées pour parution) dans la fiche synthèse : </a:t>
            </a:r>
          </a:p>
          <a:p>
            <a:pPr algn="just"/>
            <a:r>
              <a:rPr lang="fr-FR" sz="2800" dirty="0">
                <a:solidFill>
                  <a:srgbClr val="000000"/>
                </a:solidFill>
                <a:effectLst/>
                <a:highlight>
                  <a:srgbClr val="FFFF00"/>
                </a:highlight>
                <a:ea typeface="Times New Roman" panose="02020603050405020304" pitchFamily="18" charset="0"/>
                <a:cs typeface="Times New Roman" panose="02020603050405020304" pitchFamily="18" charset="0"/>
              </a:rPr>
              <a:t>aux normes APA, en distinguant bien les articles dans des revues indexées de celles qui ne le sont pas.</a:t>
            </a:r>
            <a:r>
              <a:rPr lang="fr-FR" sz="2800" dirty="0">
                <a:solidFill>
                  <a:srgbClr val="000000"/>
                </a:solidFill>
                <a:effectLst/>
                <a:ea typeface="Times New Roman" panose="02020603050405020304" pitchFamily="18" charset="0"/>
                <a:cs typeface="Times New Roman" panose="02020603050405020304" pitchFamily="18" charset="0"/>
              </a:rPr>
              <a:t> </a:t>
            </a:r>
          </a:p>
          <a:p>
            <a:pPr algn="just"/>
            <a:r>
              <a:rPr lang="fr-FR" sz="2800" dirty="0">
                <a:solidFill>
                  <a:srgbClr val="000000"/>
                </a:solidFill>
                <a:effectLst/>
                <a:highlight>
                  <a:srgbClr val="FFFF00"/>
                </a:highlight>
                <a:ea typeface="Times New Roman" panose="02020603050405020304" pitchFamily="18" charset="0"/>
                <a:cs typeface="Times New Roman" panose="02020603050405020304" pitchFamily="18" charset="0"/>
              </a:rPr>
              <a:t>Après chaque référence, indiquez le cas échéant son DOI et précisez la ou les base(s) de données dans laquelle la revue est indexée</a:t>
            </a:r>
            <a:r>
              <a:rPr lang="fr-FR" sz="2800" dirty="0">
                <a:solidFill>
                  <a:srgbClr val="000000"/>
                </a:solidFill>
                <a:effectLst/>
                <a:ea typeface="Times New Roman" panose="02020603050405020304" pitchFamily="18" charset="0"/>
                <a:cs typeface="Times New Roman" panose="02020603050405020304" pitchFamily="18" charset="0"/>
              </a:rPr>
              <a:t>. </a:t>
            </a:r>
          </a:p>
          <a:p>
            <a:pPr algn="just"/>
            <a:r>
              <a:rPr lang="fr-FR" sz="2800" dirty="0">
                <a:solidFill>
                  <a:srgbClr val="000000"/>
                </a:solidFill>
                <a:effectLst/>
                <a:ea typeface="Times New Roman" panose="02020603050405020304" pitchFamily="18" charset="0"/>
                <a:cs typeface="Times New Roman" panose="02020603050405020304" pitchFamily="18" charset="0"/>
              </a:rPr>
              <a:t>L’indication du quartile pour les revues indexées par </a:t>
            </a:r>
            <a:r>
              <a:rPr lang="fr-FR" sz="2800" dirty="0" err="1">
                <a:solidFill>
                  <a:srgbClr val="000000"/>
                </a:solidFill>
                <a:effectLst/>
                <a:ea typeface="Times New Roman" panose="02020603050405020304" pitchFamily="18" charset="0"/>
                <a:cs typeface="Times New Roman" panose="02020603050405020304" pitchFamily="18" charset="0"/>
              </a:rPr>
              <a:t>Scopus</a:t>
            </a:r>
            <a:r>
              <a:rPr lang="fr-FR" sz="2800" dirty="0">
                <a:solidFill>
                  <a:srgbClr val="000000"/>
                </a:solidFill>
                <a:effectLst/>
                <a:ea typeface="Times New Roman" panose="02020603050405020304" pitchFamily="18" charset="0"/>
                <a:cs typeface="Times New Roman" panose="02020603050405020304" pitchFamily="18" charset="0"/>
              </a:rPr>
              <a:t> n’est pas obligatoire.</a:t>
            </a:r>
            <a:endParaRPr lang="fr-FR" sz="2800" dirty="0">
              <a:effectLst/>
              <a:ea typeface="Calibri" panose="020F0502020204030204" pitchFamily="34" charset="0"/>
              <a:cs typeface="Times New Roman" panose="02020603050405020304" pitchFamily="18" charset="0"/>
            </a:endParaRPr>
          </a:p>
          <a:p>
            <a:pPr algn="just"/>
            <a:endParaRPr lang="fr-FR" sz="2800" dirty="0"/>
          </a:p>
        </p:txBody>
      </p:sp>
      <p:sp>
        <p:nvSpPr>
          <p:cNvPr id="4" name="Flèche : droite 3">
            <a:extLst>
              <a:ext uri="{FF2B5EF4-FFF2-40B4-BE49-F238E27FC236}">
                <a16:creationId xmlns:a16="http://schemas.microsoft.com/office/drawing/2014/main" id="{46F35771-1E2E-E337-2C20-A9D9C4487497}"/>
              </a:ext>
            </a:extLst>
          </p:cNvPr>
          <p:cNvSpPr/>
          <p:nvPr/>
        </p:nvSpPr>
        <p:spPr>
          <a:xfrm>
            <a:off x="504561" y="1630263"/>
            <a:ext cx="153525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0000"/>
              </a:solidFill>
              <a:highlight>
                <a:srgbClr val="FFFF00"/>
              </a:highlight>
            </a:endParaRPr>
          </a:p>
        </p:txBody>
      </p:sp>
      <p:sp>
        <p:nvSpPr>
          <p:cNvPr id="5" name="Flèche : droite 4">
            <a:extLst>
              <a:ext uri="{FF2B5EF4-FFF2-40B4-BE49-F238E27FC236}">
                <a16:creationId xmlns:a16="http://schemas.microsoft.com/office/drawing/2014/main" id="{E05BBD09-1019-5E2F-2413-3019A44FF630}"/>
              </a:ext>
            </a:extLst>
          </p:cNvPr>
          <p:cNvSpPr/>
          <p:nvPr/>
        </p:nvSpPr>
        <p:spPr>
          <a:xfrm>
            <a:off x="504561" y="4059311"/>
            <a:ext cx="153525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0000"/>
              </a:solidFill>
              <a:highlight>
                <a:srgbClr val="FFFF00"/>
              </a:highlight>
            </a:endParaRPr>
          </a:p>
        </p:txBody>
      </p:sp>
    </p:spTree>
    <p:extLst>
      <p:ext uri="{BB962C8B-B14F-4D97-AF65-F5344CB8AC3E}">
        <p14:creationId xmlns:p14="http://schemas.microsoft.com/office/powerpoint/2010/main" val="2905908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C96AB371-9ABC-F534-DEE7-C9D180F0012F}"/>
              </a:ext>
            </a:extLst>
          </p:cNvPr>
          <p:cNvSpPr>
            <a:spLocks noGrp="1"/>
          </p:cNvSpPr>
          <p:nvPr>
            <p:ph type="subTitle" idx="1"/>
          </p:nvPr>
        </p:nvSpPr>
        <p:spPr>
          <a:xfrm>
            <a:off x="1617784" y="457200"/>
            <a:ext cx="9144000" cy="5943599"/>
          </a:xfrm>
        </p:spPr>
        <p:txBody>
          <a:bodyPr>
            <a:normAutofit fontScale="92500" lnSpcReduction="20000"/>
          </a:bodyPr>
          <a:lstStyle/>
          <a:p>
            <a:pPr>
              <a:lnSpc>
                <a:spcPct val="107000"/>
              </a:lnSpc>
              <a:spcAft>
                <a:spcPts val="900"/>
              </a:spcAft>
            </a:pPr>
            <a:r>
              <a:rPr lang="fr-FR" sz="2800" b="1" dirty="0">
                <a:solidFill>
                  <a:srgbClr val="000000"/>
                </a:solidFill>
                <a:ea typeface="Calibri" panose="020F0502020204030204" pitchFamily="34" charset="0"/>
                <a:cs typeface="Times New Roman" panose="02020603050405020304" pitchFamily="18" charset="0"/>
              </a:rPr>
              <a:t>Activités de recherche : Exigences de Publications (3/3)</a:t>
            </a:r>
            <a:endParaRPr lang="fr-FR" sz="2800" dirty="0">
              <a:effectLst/>
              <a:ea typeface="Calibri" panose="020F0502020204030204" pitchFamily="34" charset="0"/>
              <a:cs typeface="Times New Roman" panose="02020603050405020304" pitchFamily="18" charset="0"/>
            </a:endParaRPr>
          </a:p>
          <a:p>
            <a:pPr algn="just">
              <a:lnSpc>
                <a:spcPct val="107000"/>
              </a:lnSpc>
              <a:spcAft>
                <a:spcPts val="900"/>
              </a:spcAft>
            </a:pPr>
            <a:r>
              <a:rPr lang="fr-FR" sz="2600" b="1" dirty="0">
                <a:solidFill>
                  <a:srgbClr val="000000"/>
                </a:solidFill>
                <a:ea typeface="Times New Roman" panose="02020603050405020304" pitchFamily="18" charset="0"/>
                <a:cs typeface="Times New Roman" panose="02020603050405020304" pitchFamily="18" charset="0"/>
              </a:rPr>
              <a:t>Cas particulier d</a:t>
            </a:r>
            <a:r>
              <a:rPr lang="fr-FR" sz="2600" b="1" dirty="0">
                <a:solidFill>
                  <a:srgbClr val="000000"/>
                </a:solidFill>
                <a:effectLst/>
                <a:ea typeface="Times New Roman" panose="02020603050405020304" pitchFamily="18" charset="0"/>
                <a:cs typeface="Times New Roman" panose="02020603050405020304" pitchFamily="18" charset="0"/>
              </a:rPr>
              <a:t>es thèses datant de plus de deux ans :</a:t>
            </a:r>
          </a:p>
          <a:p>
            <a:pPr algn="just">
              <a:lnSpc>
                <a:spcPct val="107000"/>
              </a:lnSpc>
              <a:spcAft>
                <a:spcPts val="900"/>
              </a:spcAft>
            </a:pPr>
            <a:r>
              <a:rPr lang="fr-FR" sz="2200" dirty="0">
                <a:solidFill>
                  <a:srgbClr val="000000"/>
                </a:solidFill>
                <a:effectLst/>
                <a:highlight>
                  <a:srgbClr val="FFFF00"/>
                </a:highlight>
                <a:ea typeface="Times New Roman" panose="02020603050405020304" pitchFamily="18" charset="0"/>
                <a:cs typeface="Times New Roman" panose="02020603050405020304" pitchFamily="18" charset="0"/>
              </a:rPr>
              <a:t>- Exigence d‘une publication supplémentaire par période de 2 années au-delà de la soutenance. </a:t>
            </a:r>
            <a:r>
              <a:rPr lang="fr-FR" sz="2200" dirty="0">
                <a:solidFill>
                  <a:srgbClr val="000000"/>
                </a:solidFill>
                <a:effectLst/>
                <a:ea typeface="Times New Roman" panose="02020603050405020304" pitchFamily="18" charset="0"/>
                <a:cs typeface="Times New Roman" panose="02020603050405020304" pitchFamily="18" charset="0"/>
              </a:rPr>
              <a:t>Ce critère pourra être modulé par la récence de publications et le rayonnement des supports de publication.</a:t>
            </a:r>
            <a:r>
              <a:rPr lang="fr-FR" sz="2200" dirty="0">
                <a:ea typeface="Calibri" panose="020F0502020204030204" pitchFamily="34" charset="0"/>
                <a:cs typeface="Times New Roman" panose="02020603050405020304" pitchFamily="18" charset="0"/>
              </a:rPr>
              <a:t> </a:t>
            </a:r>
          </a:p>
          <a:p>
            <a:pPr algn="just">
              <a:lnSpc>
                <a:spcPct val="107000"/>
              </a:lnSpc>
              <a:spcAft>
                <a:spcPts val="900"/>
              </a:spcAft>
            </a:pPr>
            <a:r>
              <a:rPr lang="fr-FR" sz="2200" dirty="0">
                <a:solidFill>
                  <a:srgbClr val="000000"/>
                </a:solidFill>
                <a:effectLst/>
                <a:highlight>
                  <a:srgbClr val="FFFF00"/>
                </a:highlight>
                <a:ea typeface="Times New Roman" panose="02020603050405020304" pitchFamily="18" charset="0"/>
              </a:rPr>
              <a:t>- Une absence de publications dans les 2 ou 3 dernières années, quel que soit leur nombre total, sera considérée comme un élément défavorable.</a:t>
            </a:r>
          </a:p>
          <a:p>
            <a:pPr algn="just">
              <a:lnSpc>
                <a:spcPct val="107000"/>
              </a:lnSpc>
              <a:spcAft>
                <a:spcPts val="900"/>
              </a:spcAft>
            </a:pPr>
            <a:r>
              <a:rPr lang="fr-FR" sz="2600" b="1" dirty="0">
                <a:solidFill>
                  <a:srgbClr val="000000"/>
                </a:solidFill>
                <a:effectLst/>
                <a:ea typeface="Times New Roman" panose="02020603050405020304" pitchFamily="18" charset="0"/>
                <a:cs typeface="Times New Roman" panose="02020603050405020304" pitchFamily="18" charset="0"/>
              </a:rPr>
              <a:t>Si absence de formation en psychologie ou ergonomie et/ou thèse hors psychologie – ergonomie :</a:t>
            </a:r>
          </a:p>
          <a:p>
            <a:pPr marL="285750" indent="-285750" algn="just">
              <a:lnSpc>
                <a:spcPct val="107000"/>
              </a:lnSpc>
              <a:spcAft>
                <a:spcPts val="900"/>
              </a:spcAft>
              <a:buFontTx/>
              <a:buChar char="-"/>
            </a:pPr>
            <a:r>
              <a:rPr lang="fr-FR" sz="2200" dirty="0">
                <a:solidFill>
                  <a:srgbClr val="000000"/>
                </a:solidFill>
                <a:highlight>
                  <a:srgbClr val="FFFF00"/>
                </a:highlight>
                <a:ea typeface="Times New Roman" panose="02020603050405020304" pitchFamily="18" charset="0"/>
                <a:cs typeface="Times New Roman" panose="02020603050405020304" pitchFamily="18" charset="0"/>
              </a:rPr>
              <a:t>A</a:t>
            </a:r>
            <a:r>
              <a:rPr lang="fr-FR" sz="2200" dirty="0">
                <a:solidFill>
                  <a:srgbClr val="000000"/>
                </a:solidFill>
                <a:effectLst/>
                <a:highlight>
                  <a:srgbClr val="FFFF00"/>
                </a:highlight>
                <a:ea typeface="Times New Roman" panose="02020603050405020304" pitchFamily="18" charset="0"/>
                <a:cs typeface="Times New Roman" panose="02020603050405020304" pitchFamily="18" charset="0"/>
              </a:rPr>
              <a:t>u moins un article supplémentaire satisfaisant aux exigences </a:t>
            </a:r>
            <a:r>
              <a:rPr lang="fr-FR" sz="2200" dirty="0">
                <a:solidFill>
                  <a:srgbClr val="000000"/>
                </a:solidFill>
                <a:effectLst/>
                <a:ea typeface="Times New Roman" panose="02020603050405020304" pitchFamily="18" charset="0"/>
                <a:cs typeface="Times New Roman" panose="02020603050405020304" pitchFamily="18" charset="0"/>
              </a:rPr>
              <a:t>(article relevant de la psychologie / ergonomie publié dans une revue indexée dans les bases de données </a:t>
            </a:r>
            <a:r>
              <a:rPr lang="fr-FR" sz="2200" dirty="0" err="1">
                <a:solidFill>
                  <a:srgbClr val="000000"/>
                </a:solidFill>
                <a:effectLst/>
                <a:ea typeface="Times New Roman" panose="02020603050405020304" pitchFamily="18" charset="0"/>
                <a:cs typeface="Times New Roman" panose="02020603050405020304" pitchFamily="18" charset="0"/>
              </a:rPr>
              <a:t>PsycINFO</a:t>
            </a:r>
            <a:r>
              <a:rPr lang="fr-FR" sz="2200" dirty="0">
                <a:solidFill>
                  <a:srgbClr val="000000"/>
                </a:solidFill>
                <a:effectLst/>
                <a:ea typeface="Times New Roman" panose="02020603050405020304" pitchFamily="18" charset="0"/>
                <a:cs typeface="Times New Roman" panose="02020603050405020304" pitchFamily="18" charset="0"/>
              </a:rPr>
              <a:t>, </a:t>
            </a:r>
            <a:r>
              <a:rPr lang="fr-FR" sz="2200" i="1" dirty="0" err="1">
                <a:solidFill>
                  <a:srgbClr val="000000"/>
                </a:solidFill>
                <a:effectLst/>
                <a:ea typeface="Times New Roman" panose="02020603050405020304" pitchFamily="18" charset="0"/>
                <a:cs typeface="Times New Roman" panose="02020603050405020304" pitchFamily="18" charset="0"/>
              </a:rPr>
              <a:t>Ergonomics</a:t>
            </a:r>
            <a:r>
              <a:rPr lang="fr-FR" sz="2200" i="1" dirty="0">
                <a:solidFill>
                  <a:srgbClr val="000000"/>
                </a:solidFill>
                <a:effectLst/>
                <a:ea typeface="Times New Roman" panose="02020603050405020304" pitchFamily="18" charset="0"/>
                <a:cs typeface="Times New Roman" panose="02020603050405020304" pitchFamily="18" charset="0"/>
              </a:rPr>
              <a:t> Abstracts</a:t>
            </a:r>
            <a:r>
              <a:rPr lang="fr-FR" sz="2200" dirty="0">
                <a:solidFill>
                  <a:srgbClr val="000000"/>
                </a:solidFill>
                <a:effectLst/>
                <a:ea typeface="Times New Roman" panose="02020603050405020304" pitchFamily="18" charset="0"/>
                <a:cs typeface="Times New Roman" panose="02020603050405020304" pitchFamily="18" charset="0"/>
              </a:rPr>
              <a:t>, ISI, </a:t>
            </a:r>
            <a:r>
              <a:rPr lang="fr-FR" sz="2200" i="1" dirty="0" err="1">
                <a:solidFill>
                  <a:srgbClr val="000000"/>
                </a:solidFill>
                <a:effectLst/>
                <a:ea typeface="Times New Roman" panose="02020603050405020304" pitchFamily="18" charset="0"/>
                <a:cs typeface="Times New Roman" panose="02020603050405020304" pitchFamily="18" charset="0"/>
              </a:rPr>
              <a:t>Medline</a:t>
            </a:r>
            <a:r>
              <a:rPr lang="fr-FR" sz="2200" i="1" dirty="0">
                <a:solidFill>
                  <a:srgbClr val="000000"/>
                </a:solidFill>
                <a:effectLst/>
                <a:ea typeface="Times New Roman" panose="02020603050405020304" pitchFamily="18" charset="0"/>
                <a:cs typeface="Times New Roman" panose="02020603050405020304" pitchFamily="18" charset="0"/>
              </a:rPr>
              <a:t> </a:t>
            </a:r>
            <a:r>
              <a:rPr lang="fr-FR" sz="2200" dirty="0">
                <a:solidFill>
                  <a:srgbClr val="000000"/>
                </a:solidFill>
                <a:effectLst/>
                <a:ea typeface="Times New Roman" panose="02020603050405020304" pitchFamily="18" charset="0"/>
                <a:cs typeface="Times New Roman" panose="02020603050405020304" pitchFamily="18" charset="0"/>
              </a:rPr>
              <a:t>ou</a:t>
            </a:r>
            <a:r>
              <a:rPr lang="fr-FR" sz="2200" i="1" dirty="0">
                <a:solidFill>
                  <a:srgbClr val="000000"/>
                </a:solidFill>
                <a:effectLst/>
                <a:ea typeface="Times New Roman" panose="02020603050405020304" pitchFamily="18" charset="0"/>
                <a:cs typeface="Times New Roman" panose="02020603050405020304" pitchFamily="18" charset="0"/>
              </a:rPr>
              <a:t> </a:t>
            </a:r>
            <a:r>
              <a:rPr lang="fr-FR" sz="2200" i="1" dirty="0" err="1">
                <a:solidFill>
                  <a:srgbClr val="000000"/>
                </a:solidFill>
                <a:effectLst/>
                <a:ea typeface="Times New Roman" panose="02020603050405020304" pitchFamily="18" charset="0"/>
                <a:cs typeface="Times New Roman" panose="02020603050405020304" pitchFamily="18" charset="0"/>
              </a:rPr>
              <a:t>Scimago-Scopus</a:t>
            </a:r>
            <a:r>
              <a:rPr lang="fr-FR" sz="2200" i="1" dirty="0">
                <a:solidFill>
                  <a:srgbClr val="000000"/>
                </a:solidFill>
                <a:effectLst/>
                <a:ea typeface="Times New Roman" panose="02020603050405020304" pitchFamily="18" charset="0"/>
                <a:cs typeface="Times New Roman" panose="02020603050405020304" pitchFamily="18" charset="0"/>
              </a:rPr>
              <a:t>).</a:t>
            </a:r>
            <a:r>
              <a:rPr lang="fr-FR" sz="2200" dirty="0">
                <a:solidFill>
                  <a:srgbClr val="000000"/>
                </a:solidFill>
                <a:effectLst/>
                <a:ea typeface="Times New Roman" panose="02020603050405020304" pitchFamily="18" charset="0"/>
                <a:cs typeface="Times New Roman" panose="02020603050405020304" pitchFamily="18" charset="0"/>
              </a:rPr>
              <a:t> </a:t>
            </a:r>
          </a:p>
          <a:p>
            <a:pPr marL="285750" indent="-285750" algn="just">
              <a:lnSpc>
                <a:spcPct val="107000"/>
              </a:lnSpc>
              <a:spcAft>
                <a:spcPts val="900"/>
              </a:spcAft>
              <a:buFontTx/>
              <a:buChar char="-"/>
            </a:pPr>
            <a:r>
              <a:rPr lang="fr-FR" sz="2200" dirty="0">
                <a:solidFill>
                  <a:srgbClr val="000000"/>
                </a:solidFill>
                <a:effectLst/>
                <a:ea typeface="Times New Roman" panose="02020603050405020304" pitchFamily="18" charset="0"/>
                <a:cs typeface="Times New Roman" panose="02020603050405020304" pitchFamily="18" charset="0"/>
              </a:rPr>
              <a:t>Dans le cas d‘une formation initiale incomplète en psychologie ou ergonomie, ce critère pourra néanmoins être modulé par le rayonnement des supports de publication.</a:t>
            </a:r>
            <a:endParaRPr lang="fr-FR" sz="2200" dirty="0">
              <a:effectLst/>
              <a:ea typeface="Calibri" panose="020F0502020204030204" pitchFamily="34" charset="0"/>
              <a:cs typeface="Times New Roman" panose="02020603050405020304" pitchFamily="18" charset="0"/>
            </a:endParaRPr>
          </a:p>
          <a:p>
            <a:pPr algn="just">
              <a:lnSpc>
                <a:spcPct val="107000"/>
              </a:lnSpc>
              <a:spcAft>
                <a:spcPts val="900"/>
              </a:spcAft>
            </a:pPr>
            <a:endParaRPr lang="fr-FR" sz="2800" dirty="0">
              <a:effectLst/>
              <a:ea typeface="Calibri" panose="020F0502020204030204" pitchFamily="34" charset="0"/>
              <a:cs typeface="Times New Roman" panose="02020603050405020304" pitchFamily="18" charset="0"/>
            </a:endParaRPr>
          </a:p>
          <a:p>
            <a:pPr algn="just">
              <a:lnSpc>
                <a:spcPct val="107000"/>
              </a:lnSpc>
              <a:spcAft>
                <a:spcPts val="900"/>
              </a:spcAft>
            </a:pPr>
            <a:endParaRPr lang="fr-FR" sz="2200" dirty="0">
              <a:highlight>
                <a:srgbClr val="FFFF00"/>
              </a:highlight>
            </a:endParaRPr>
          </a:p>
          <a:p>
            <a:pPr algn="just"/>
            <a:endParaRPr lang="fr-FR" sz="1800" dirty="0">
              <a:solidFill>
                <a:srgbClr val="000000"/>
              </a:solidFill>
              <a:effectLst/>
              <a:ea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899020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C96AB371-9ABC-F534-DEE7-C9D180F0012F}"/>
              </a:ext>
            </a:extLst>
          </p:cNvPr>
          <p:cNvSpPr>
            <a:spLocks noGrp="1"/>
          </p:cNvSpPr>
          <p:nvPr>
            <p:ph type="subTitle" idx="1"/>
          </p:nvPr>
        </p:nvSpPr>
        <p:spPr>
          <a:xfrm>
            <a:off x="1723292" y="375138"/>
            <a:ext cx="10046678" cy="6201508"/>
          </a:xfrm>
        </p:spPr>
        <p:txBody>
          <a:bodyPr>
            <a:normAutofit lnSpcReduction="10000"/>
          </a:bodyPr>
          <a:lstStyle/>
          <a:p>
            <a:pPr>
              <a:lnSpc>
                <a:spcPct val="107000"/>
              </a:lnSpc>
              <a:spcAft>
                <a:spcPts val="900"/>
              </a:spcAft>
            </a:pPr>
            <a:r>
              <a:rPr lang="fr-FR" sz="2800" b="1" dirty="0">
                <a:solidFill>
                  <a:srgbClr val="000000"/>
                </a:solidFill>
                <a:ea typeface="Calibri" panose="020F0502020204030204" pitchFamily="34" charset="0"/>
                <a:cs typeface="Times New Roman" panose="02020603050405020304" pitchFamily="18" charset="0"/>
              </a:rPr>
              <a:t>Expérience d’enseignement de la psychologie ou ergonomie : exigences attendues (1/2)</a:t>
            </a:r>
            <a:endParaRPr lang="fr-FR" sz="2800" dirty="0">
              <a:effectLst/>
              <a:ea typeface="Calibri" panose="020F0502020204030204" pitchFamily="34" charset="0"/>
              <a:cs typeface="Times New Roman" panose="02020603050405020304" pitchFamily="18" charset="0"/>
            </a:endParaRPr>
          </a:p>
          <a:p>
            <a:pPr algn="just">
              <a:lnSpc>
                <a:spcPct val="107000"/>
              </a:lnSpc>
              <a:spcAft>
                <a:spcPts val="900"/>
              </a:spcAft>
            </a:pPr>
            <a:r>
              <a:rPr lang="fr-FR" b="1" dirty="0">
                <a:solidFill>
                  <a:srgbClr val="000000"/>
                </a:solidFill>
                <a:highlight>
                  <a:srgbClr val="FFFF00"/>
                </a:highlight>
                <a:ea typeface="Times New Roman" panose="02020603050405020304" pitchFamily="18" charset="0"/>
                <a:cs typeface="Times New Roman" panose="02020603050405020304" pitchFamily="18" charset="0"/>
              </a:rPr>
              <a:t>A</a:t>
            </a:r>
            <a:r>
              <a:rPr lang="fr-FR" b="1" dirty="0">
                <a:solidFill>
                  <a:srgbClr val="000000"/>
                </a:solidFill>
                <a:effectLst/>
                <a:highlight>
                  <a:srgbClr val="FFFF00"/>
                </a:highlight>
                <a:ea typeface="Times New Roman" panose="02020603050405020304" pitchFamily="18" charset="0"/>
                <a:cs typeface="Times New Roman" panose="02020603050405020304" pitchFamily="18" charset="0"/>
              </a:rPr>
              <a:t>u moins 60 heures au total </a:t>
            </a:r>
            <a:r>
              <a:rPr lang="fr-FR" b="1" dirty="0">
                <a:solidFill>
                  <a:srgbClr val="000000"/>
                </a:solidFill>
                <a:highlight>
                  <a:srgbClr val="FFFF00"/>
                </a:highlight>
                <a:ea typeface="Times New Roman" panose="02020603050405020304" pitchFamily="18" charset="0"/>
                <a:cs typeface="Times New Roman" panose="02020603050405020304" pitchFamily="18" charset="0"/>
              </a:rPr>
              <a:t>sont attendues</a:t>
            </a:r>
            <a:r>
              <a:rPr lang="fr-FR" dirty="0">
                <a:solidFill>
                  <a:srgbClr val="000000"/>
                </a:solidFill>
                <a:ea typeface="Times New Roman" panose="02020603050405020304" pitchFamily="18" charset="0"/>
                <a:cs typeface="Times New Roman" panose="02020603050405020304" pitchFamily="18" charset="0"/>
              </a:rPr>
              <a:t>, </a:t>
            </a:r>
          </a:p>
          <a:p>
            <a:pPr algn="just">
              <a:lnSpc>
                <a:spcPct val="107000"/>
              </a:lnSpc>
              <a:spcAft>
                <a:spcPts val="900"/>
              </a:spcAft>
            </a:pPr>
            <a:r>
              <a:rPr lang="fr-FR" b="1" dirty="0">
                <a:solidFill>
                  <a:srgbClr val="000000"/>
                </a:solidFill>
                <a:highlight>
                  <a:srgbClr val="FFFF00"/>
                </a:highlight>
                <a:ea typeface="Times New Roman" panose="02020603050405020304" pitchFamily="18" charset="0"/>
                <a:cs typeface="Times New Roman" panose="02020603050405020304" pitchFamily="18" charset="0"/>
              </a:rPr>
              <a:t>u</a:t>
            </a:r>
            <a:r>
              <a:rPr lang="fr-FR" sz="2400" b="1" dirty="0">
                <a:solidFill>
                  <a:srgbClr val="000000"/>
                </a:solidFill>
                <a:effectLst/>
                <a:highlight>
                  <a:srgbClr val="FFFF00"/>
                </a:highlight>
                <a:ea typeface="Times New Roman" panose="02020603050405020304" pitchFamily="18" charset="0"/>
                <a:cs typeface="Times New Roman" panose="02020603050405020304" pitchFamily="18" charset="0"/>
              </a:rPr>
              <a:t>ne partie de ces 60h d‘enseignement devra être faite en présentiel</a:t>
            </a:r>
            <a:r>
              <a:rPr lang="fr-FR" sz="2400" dirty="0">
                <a:solidFill>
                  <a:srgbClr val="000000"/>
                </a:solidFill>
                <a:effectLst/>
                <a:ea typeface="Times New Roman" panose="02020603050405020304" pitchFamily="18" charset="0"/>
                <a:cs typeface="Times New Roman" panose="02020603050405020304" pitchFamily="18" charset="0"/>
              </a:rPr>
              <a:t>. </a:t>
            </a:r>
          </a:p>
          <a:p>
            <a:pPr algn="just">
              <a:lnSpc>
                <a:spcPct val="107000"/>
              </a:lnSpc>
              <a:spcAft>
                <a:spcPts val="900"/>
              </a:spcAft>
            </a:pPr>
            <a:r>
              <a:rPr lang="fr-FR" sz="2000" dirty="0">
                <a:solidFill>
                  <a:srgbClr val="000000"/>
                </a:solidFill>
                <a:effectLst/>
                <a:ea typeface="Times New Roman" panose="02020603050405020304" pitchFamily="18" charset="0"/>
                <a:cs typeface="Times New Roman" panose="02020603050405020304" pitchFamily="18" charset="0"/>
              </a:rPr>
              <a:t>Les autres formes d‘enseignement (MOOC, cours en ligne, etc.), et/ou enseignement à distance pourront être prises en considération.</a:t>
            </a:r>
            <a:endParaRPr lang="fr-FR" sz="2000" dirty="0">
              <a:effectLst/>
              <a:ea typeface="Calibri" panose="020F0502020204030204" pitchFamily="34" charset="0"/>
              <a:cs typeface="Times New Roman" panose="02020603050405020304" pitchFamily="18" charset="0"/>
            </a:endParaRPr>
          </a:p>
          <a:p>
            <a:pPr algn="just">
              <a:lnSpc>
                <a:spcPct val="107000"/>
              </a:lnSpc>
              <a:spcAft>
                <a:spcPts val="900"/>
              </a:spcAft>
            </a:pPr>
            <a:r>
              <a:rPr lang="fr-FR" sz="2000" dirty="0">
                <a:solidFill>
                  <a:srgbClr val="000000"/>
                </a:solidFill>
                <a:effectLst/>
                <a:ea typeface="Times New Roman" panose="02020603050405020304" pitchFamily="18" charset="0"/>
                <a:cs typeface="Times New Roman" panose="02020603050405020304" pitchFamily="18" charset="0"/>
              </a:rPr>
              <a:t>Cette expérience peut être acquise au sein d’une ou plusieurs universités ou dans d‘autres établissements de l‘enseignement supérieur (en formation initiale et/ou continue).</a:t>
            </a:r>
            <a:endParaRPr lang="fr-FR" sz="2000" dirty="0">
              <a:effectLst/>
              <a:ea typeface="Calibri" panose="020F0502020204030204" pitchFamily="34" charset="0"/>
              <a:cs typeface="Times New Roman" panose="02020603050405020304" pitchFamily="18" charset="0"/>
            </a:endParaRPr>
          </a:p>
          <a:p>
            <a:pPr algn="just"/>
            <a:r>
              <a:rPr lang="fr-FR" b="1" dirty="0">
                <a:solidFill>
                  <a:srgbClr val="000000"/>
                </a:solidFill>
                <a:effectLst/>
                <a:highlight>
                  <a:srgbClr val="FFFF00"/>
                </a:highlight>
                <a:ea typeface="Times New Roman" panose="02020603050405020304" pitchFamily="18" charset="0"/>
                <a:cs typeface="Times New Roman" panose="02020603050405020304" pitchFamily="18" charset="0"/>
              </a:rPr>
              <a:t>Les activités d‘enseignement devront être impérativement attestées </a:t>
            </a:r>
          </a:p>
          <a:p>
            <a:pPr algn="just"/>
            <a:r>
              <a:rPr lang="fr-FR" b="1" dirty="0">
                <a:solidFill>
                  <a:srgbClr val="000000"/>
                </a:solidFill>
                <a:effectLst/>
                <a:highlight>
                  <a:srgbClr val="FFFF00"/>
                </a:highlight>
                <a:ea typeface="Times New Roman" panose="02020603050405020304" pitchFamily="18" charset="0"/>
                <a:cs typeface="Times New Roman" panose="02020603050405020304" pitchFamily="18" charset="0"/>
              </a:rPr>
              <a:t>par les responsables institutionnels des enseignements concernés. </a:t>
            </a:r>
          </a:p>
          <a:p>
            <a:pPr algn="just"/>
            <a:r>
              <a:rPr lang="fr-FR" b="1" dirty="0">
                <a:solidFill>
                  <a:srgbClr val="000000"/>
                </a:solidFill>
                <a:effectLst/>
                <a:highlight>
                  <a:srgbClr val="FFFF00"/>
                </a:highlight>
                <a:ea typeface="Times New Roman" panose="02020603050405020304" pitchFamily="18" charset="0"/>
                <a:cs typeface="Times New Roman" panose="02020603050405020304" pitchFamily="18" charset="0"/>
              </a:rPr>
              <a:t>Si les candidats ont occupé un poste d‘ATER, PRCE, PRAC (etc.), </a:t>
            </a:r>
          </a:p>
          <a:p>
            <a:pPr algn="just"/>
            <a:r>
              <a:rPr lang="fr-FR" b="1" dirty="0">
                <a:solidFill>
                  <a:srgbClr val="000000"/>
                </a:solidFill>
                <a:effectLst/>
                <a:highlight>
                  <a:srgbClr val="FFFF00"/>
                </a:highlight>
                <a:ea typeface="Times New Roman" panose="02020603050405020304" pitchFamily="18" charset="0"/>
                <a:cs typeface="Times New Roman" panose="02020603050405020304" pitchFamily="18" charset="0"/>
              </a:rPr>
              <a:t>le contrat doit être joint au dossier</a:t>
            </a:r>
            <a:r>
              <a:rPr lang="fr-FR" dirty="0">
                <a:solidFill>
                  <a:srgbClr val="000000"/>
                </a:solidFill>
                <a:effectLst/>
                <a:ea typeface="Times New Roman" panose="02020603050405020304" pitchFamily="18" charset="0"/>
                <a:cs typeface="Times New Roman" panose="02020603050405020304" pitchFamily="18" charset="0"/>
              </a:rPr>
              <a:t>.</a:t>
            </a:r>
            <a:r>
              <a:rPr lang="fr-FR" sz="2000" dirty="0">
                <a:solidFill>
                  <a:srgbClr val="000000"/>
                </a:solidFill>
                <a:effectLst/>
                <a:ea typeface="Times New Roman" panose="02020603050405020304" pitchFamily="18" charset="0"/>
                <a:cs typeface="Times New Roman" panose="02020603050405020304" pitchFamily="18" charset="0"/>
              </a:rPr>
              <a:t> </a:t>
            </a:r>
          </a:p>
          <a:p>
            <a:pPr algn="just"/>
            <a:r>
              <a:rPr lang="fr-FR" sz="2000" dirty="0">
                <a:solidFill>
                  <a:srgbClr val="000000"/>
                </a:solidFill>
                <a:ea typeface="Times New Roman" panose="02020603050405020304" pitchFamily="18" charset="0"/>
                <a:cs typeface="Times New Roman" panose="02020603050405020304" pitchFamily="18" charset="0"/>
              </a:rPr>
              <a:t>S</a:t>
            </a:r>
            <a:r>
              <a:rPr lang="fr-FR" sz="2000" dirty="0">
                <a:solidFill>
                  <a:srgbClr val="000000"/>
                </a:solidFill>
                <a:effectLst/>
                <a:ea typeface="Times New Roman" panose="02020603050405020304" pitchFamily="18" charset="0"/>
                <a:cs typeface="Times New Roman" panose="02020603050405020304" pitchFamily="18" charset="0"/>
              </a:rPr>
              <a:t>euls les compétences et éléments du dossier attestés par des documents officiels seront pris en considération lors de l‘examen de la candidature.</a:t>
            </a:r>
            <a:endParaRPr lang="fr-FR" sz="2000" dirty="0">
              <a:effectLst/>
              <a:ea typeface="Calibri" panose="020F0502020204030204" pitchFamily="34" charset="0"/>
              <a:cs typeface="Times New Roman" panose="02020603050405020304" pitchFamily="18" charset="0"/>
            </a:endParaRPr>
          </a:p>
          <a:p>
            <a:pPr algn="just"/>
            <a:endParaRPr lang="fr-FR" sz="1800" dirty="0">
              <a:solidFill>
                <a:srgbClr val="000000"/>
              </a:solidFill>
              <a:effectLst/>
              <a:ea typeface="Times New Roman" panose="02020603050405020304" pitchFamily="18" charset="0"/>
              <a:cs typeface="Times New Roman" panose="02020603050405020304" pitchFamily="18" charset="0"/>
            </a:endParaRPr>
          </a:p>
          <a:p>
            <a:endParaRPr lang="fr-FR" dirty="0"/>
          </a:p>
        </p:txBody>
      </p:sp>
      <p:sp>
        <p:nvSpPr>
          <p:cNvPr id="2" name="Flèche : droite 1">
            <a:extLst>
              <a:ext uri="{FF2B5EF4-FFF2-40B4-BE49-F238E27FC236}">
                <a16:creationId xmlns:a16="http://schemas.microsoft.com/office/drawing/2014/main" id="{E576DDA5-2DC3-34F7-E2C0-A8E2608606D1}"/>
              </a:ext>
            </a:extLst>
          </p:cNvPr>
          <p:cNvSpPr/>
          <p:nvPr/>
        </p:nvSpPr>
        <p:spPr>
          <a:xfrm>
            <a:off x="328246" y="1583370"/>
            <a:ext cx="139504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0000"/>
              </a:solidFill>
              <a:highlight>
                <a:srgbClr val="FFFF00"/>
              </a:highlight>
            </a:endParaRPr>
          </a:p>
        </p:txBody>
      </p:sp>
      <p:sp>
        <p:nvSpPr>
          <p:cNvPr id="4" name="Flèche : droite 3">
            <a:extLst>
              <a:ext uri="{FF2B5EF4-FFF2-40B4-BE49-F238E27FC236}">
                <a16:creationId xmlns:a16="http://schemas.microsoft.com/office/drawing/2014/main" id="{5467A874-BD3C-A49A-8B14-3F329E366C61}"/>
              </a:ext>
            </a:extLst>
          </p:cNvPr>
          <p:cNvSpPr/>
          <p:nvPr/>
        </p:nvSpPr>
        <p:spPr>
          <a:xfrm>
            <a:off x="328246" y="4789998"/>
            <a:ext cx="139504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0000"/>
              </a:solidFill>
              <a:highlight>
                <a:srgbClr val="FFFF00"/>
              </a:highlight>
            </a:endParaRPr>
          </a:p>
        </p:txBody>
      </p:sp>
    </p:spTree>
    <p:extLst>
      <p:ext uri="{BB962C8B-B14F-4D97-AF65-F5344CB8AC3E}">
        <p14:creationId xmlns:p14="http://schemas.microsoft.com/office/powerpoint/2010/main" val="280937451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TotalTime>
  <Words>1765</Words>
  <Application>Microsoft Office PowerPoint</Application>
  <PresentationFormat>Grand écran</PresentationFormat>
  <Paragraphs>119</Paragraphs>
  <Slides>14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14</vt:i4>
      </vt:variant>
    </vt:vector>
  </HeadingPairs>
  <TitlesOfParts>
    <vt:vector size="20" baseType="lpstr">
      <vt:lpstr>Arial</vt:lpstr>
      <vt:lpstr>Calibri</vt:lpstr>
      <vt:lpstr>Calibri Light</vt:lpstr>
      <vt:lpstr>Symbol</vt:lpstr>
      <vt:lpstr>Times New Roman</vt:lpstr>
      <vt:lpstr>Thème Office</vt:lpstr>
      <vt:lpstr>   Présentation  de la Campagne de Qualification MCF  en CNU 16e Section Psychologie et Ergonomie  ( Groupe 4, Sciences Humaines)          e-contact : anne-marie.vonthron@parisnanterre.fr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Les pièces à fournir pour le dossier de candidature (1/2)  des pièces obligatoires :</vt:lpstr>
      <vt:lpstr>Les pièces à fournir pour le dossier de candidature (2/2) des pièces spécifiques à la CNU16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Présentation de la Campagne de Qualification CNU 16e Section Psychologie et Ergonomie  ( Groupe 4, Sciences Humaines)          e-contact : anne-marie.vonthron@parisnanterre.fr      </dc:title>
  <dc:creator>Anne-Marie Vonthron</dc:creator>
  <cp:lastModifiedBy>Anne-Marie Vonthron</cp:lastModifiedBy>
  <cp:revision>18</cp:revision>
  <dcterms:created xsi:type="dcterms:W3CDTF">2022-11-07T08:00:00Z</dcterms:created>
  <dcterms:modified xsi:type="dcterms:W3CDTF">2022-11-07T11:47:43Z</dcterms:modified>
</cp:coreProperties>
</file>